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323" r:id="rId2"/>
    <p:sldId id="386" r:id="rId3"/>
    <p:sldId id="376" r:id="rId4"/>
    <p:sldId id="324" r:id="rId5"/>
    <p:sldId id="325" r:id="rId6"/>
    <p:sldId id="256" r:id="rId7"/>
    <p:sldId id="258" r:id="rId8"/>
    <p:sldId id="384" r:id="rId9"/>
    <p:sldId id="259" r:id="rId10"/>
    <p:sldId id="387" r:id="rId11"/>
    <p:sldId id="260" r:id="rId12"/>
    <p:sldId id="326" r:id="rId13"/>
    <p:sldId id="327" r:id="rId14"/>
    <p:sldId id="328" r:id="rId15"/>
    <p:sldId id="329" r:id="rId16"/>
    <p:sldId id="330" r:id="rId17"/>
    <p:sldId id="331" r:id="rId18"/>
    <p:sldId id="383" r:id="rId19"/>
    <p:sldId id="283" r:id="rId20"/>
    <p:sldId id="284" r:id="rId21"/>
    <p:sldId id="261" r:id="rId22"/>
    <p:sldId id="377" r:id="rId23"/>
    <p:sldId id="262" r:id="rId24"/>
    <p:sldId id="398" r:id="rId25"/>
    <p:sldId id="400" r:id="rId26"/>
    <p:sldId id="402" r:id="rId27"/>
    <p:sldId id="401" r:id="rId28"/>
    <p:sldId id="399" r:id="rId29"/>
    <p:sldId id="332" r:id="rId30"/>
    <p:sldId id="265" r:id="rId31"/>
    <p:sldId id="334" r:id="rId32"/>
    <p:sldId id="336" r:id="rId33"/>
    <p:sldId id="337" r:id="rId34"/>
    <p:sldId id="378" r:id="rId35"/>
    <p:sldId id="388" r:id="rId36"/>
    <p:sldId id="270" r:id="rId37"/>
    <p:sldId id="271" r:id="rId38"/>
    <p:sldId id="272" r:id="rId39"/>
    <p:sldId id="273" r:id="rId40"/>
    <p:sldId id="389" r:id="rId41"/>
    <p:sldId id="338" r:id="rId42"/>
    <p:sldId id="277" r:id="rId43"/>
    <p:sldId id="393" r:id="rId44"/>
    <p:sldId id="390" r:id="rId45"/>
    <p:sldId id="391" r:id="rId46"/>
    <p:sldId id="392" r:id="rId47"/>
    <p:sldId id="397" r:id="rId48"/>
    <p:sldId id="405" r:id="rId49"/>
    <p:sldId id="339" r:id="rId50"/>
    <p:sldId id="380" r:id="rId51"/>
    <p:sldId id="340" r:id="rId52"/>
    <p:sldId id="341" r:id="rId53"/>
    <p:sldId id="285" r:id="rId54"/>
    <p:sldId id="394" r:id="rId55"/>
    <p:sldId id="281" r:id="rId56"/>
    <p:sldId id="282" r:id="rId57"/>
    <p:sldId id="342" r:id="rId58"/>
    <p:sldId id="313" r:id="rId59"/>
    <p:sldId id="314" r:id="rId60"/>
    <p:sldId id="316" r:id="rId61"/>
    <p:sldId id="317" r:id="rId62"/>
    <p:sldId id="318" r:id="rId63"/>
    <p:sldId id="319" r:id="rId64"/>
    <p:sldId id="320" r:id="rId65"/>
    <p:sldId id="343" r:id="rId66"/>
    <p:sldId id="288" r:id="rId67"/>
    <p:sldId id="379" r:id="rId68"/>
    <p:sldId id="292" r:id="rId69"/>
    <p:sldId id="295" r:id="rId70"/>
    <p:sldId id="403" r:id="rId71"/>
    <p:sldId id="344" r:id="rId72"/>
    <p:sldId id="345" r:id="rId73"/>
    <p:sldId id="321" r:id="rId74"/>
    <p:sldId id="396" r:id="rId75"/>
    <p:sldId id="404" r:id="rId76"/>
    <p:sldId id="347" r:id="rId77"/>
    <p:sldId id="381" r:id="rId78"/>
    <p:sldId id="382" r:id="rId79"/>
    <p:sldId id="349" r:id="rId80"/>
    <p:sldId id="303" r:id="rId81"/>
    <p:sldId id="304" r:id="rId82"/>
    <p:sldId id="322" r:id="rId83"/>
    <p:sldId id="306" r:id="rId84"/>
    <p:sldId id="307" r:id="rId85"/>
    <p:sldId id="308" r:id="rId86"/>
    <p:sldId id="309" r:id="rId87"/>
    <p:sldId id="310" r:id="rId88"/>
    <p:sldId id="311" r:id="rId89"/>
    <p:sldId id="312" r:id="rId90"/>
    <p:sldId id="305"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85"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94"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A970C-6E49-4A46-B0EC-91FBFAD30CC7}" type="datetimeFigureOut">
              <a:rPr lang="en-US" smtClean="0"/>
              <a:t>11/2/2021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16A17-17DA-431B-BA82-DBE79BD39D51}" type="slidenum">
              <a:rPr lang="en-US" smtClean="0"/>
              <a:t>‹#›</a:t>
            </a:fld>
            <a:endParaRPr lang="en-US"/>
          </a:p>
        </p:txBody>
      </p:sp>
    </p:spTree>
    <p:extLst>
      <p:ext uri="{BB962C8B-B14F-4D97-AF65-F5344CB8AC3E}">
        <p14:creationId xmlns:p14="http://schemas.microsoft.com/office/powerpoint/2010/main" val="20550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16A17-17DA-431B-BA82-DBE79BD39D51}" type="slidenum">
              <a:rPr lang="en-US" smtClean="0"/>
              <a:t>67</a:t>
            </a:fld>
            <a:endParaRPr lang="en-US"/>
          </a:p>
        </p:txBody>
      </p:sp>
    </p:spTree>
    <p:extLst>
      <p:ext uri="{BB962C8B-B14F-4D97-AF65-F5344CB8AC3E}">
        <p14:creationId xmlns:p14="http://schemas.microsoft.com/office/powerpoint/2010/main" val="231091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16A17-17DA-431B-BA82-DBE79BD39D51}" type="slidenum">
              <a:rPr lang="en-US" smtClean="0"/>
              <a:t>77</a:t>
            </a:fld>
            <a:endParaRPr lang="en-US"/>
          </a:p>
        </p:txBody>
      </p:sp>
    </p:spTree>
    <p:extLst>
      <p:ext uri="{BB962C8B-B14F-4D97-AF65-F5344CB8AC3E}">
        <p14:creationId xmlns:p14="http://schemas.microsoft.com/office/powerpoint/2010/main" val="3874869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58540E-4B4F-414D-9E90-F5B6D729C1D2}"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8540E-4B4F-414D-9E90-F5B6D729C1D2}"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8540E-4B4F-414D-9E90-F5B6D729C1D2}"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8540E-4B4F-414D-9E90-F5B6D729C1D2}"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58540E-4B4F-414D-9E90-F5B6D729C1D2}"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58540E-4B4F-414D-9E90-F5B6D729C1D2}"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58540E-4B4F-414D-9E90-F5B6D729C1D2}" type="datetimeFigureOut">
              <a:rPr lang="en-US" smtClean="0"/>
              <a:pPr/>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58540E-4B4F-414D-9E90-F5B6D729C1D2}" type="datetimeFigureOut">
              <a:rPr lang="en-US" smtClean="0"/>
              <a:pPr/>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8540E-4B4F-414D-9E90-F5B6D729C1D2}" type="datetimeFigureOut">
              <a:rPr lang="en-US" smtClean="0"/>
              <a:pPr/>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8540E-4B4F-414D-9E90-F5B6D729C1D2}"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8540E-4B4F-414D-9E90-F5B6D729C1D2}"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BF18C-A84F-49B8-9285-DBC09CDB1D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8540E-4B4F-414D-9E90-F5B6D729C1D2}" type="datetimeFigureOut">
              <a:rPr lang="en-US" smtClean="0"/>
              <a:pPr/>
              <a:t>11/2/2021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BF18C-A84F-49B8-9285-DBC09CDB1D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8.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8.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8.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egqp2fvtFvA" TargetMode="External"/><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youtube.com/watch?v=a4Bojjx_Dew"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youtube.com/watch?v=Y7HmBmWz9mI"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8.gif"/></Relationships>
</file>

<file path=ppt/slides/_rels/slide6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s://www.youtube.com/watch?v=x5fbYJMEyes" TargetMode="Externa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2.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7.jpeg"/><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7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7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s://www.youtube.com/watch?v=2vJLJdrS_Go" TargetMode="Externa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s://www.youtube.com/watch?v=FN2huQB-DmE&amp;t=3s"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Bodoni MT Black" pitchFamily="18" charset="0"/>
                <a:ea typeface="+mj-ea"/>
                <a:cs typeface="+mj-cs"/>
              </a:rPr>
              <a:t>Abraham Lincoln</a:t>
            </a:r>
            <a:endPar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endParaRPr>
          </a:p>
        </p:txBody>
      </p:sp>
      <p:pic>
        <p:nvPicPr>
          <p:cNvPr id="5" name="Picture 4" descr="16_lincoln_1.jpg"/>
          <p:cNvPicPr>
            <a:picLocks noChangeAspect="1"/>
          </p:cNvPicPr>
          <p:nvPr/>
        </p:nvPicPr>
        <p:blipFill>
          <a:blip r:embed="rId2" cstate="print"/>
          <a:stretch>
            <a:fillRect/>
          </a:stretch>
        </p:blipFill>
        <p:spPr>
          <a:xfrm>
            <a:off x="2362200" y="685800"/>
            <a:ext cx="4267200" cy="5106416"/>
          </a:xfrm>
          <a:prstGeom prst="rect">
            <a:avLst/>
          </a:prstGeom>
        </p:spPr>
      </p:pic>
      <p:pic>
        <p:nvPicPr>
          <p:cNvPr id="7" name="Picture 6" descr="641px-Abraham_Lincoln_Signature.svg.png"/>
          <p:cNvPicPr>
            <a:picLocks noChangeAspect="1"/>
          </p:cNvPicPr>
          <p:nvPr/>
        </p:nvPicPr>
        <p:blipFill>
          <a:blip r:embed="rId3" cstate="print"/>
          <a:stretch>
            <a:fillRect/>
          </a:stretch>
        </p:blipFill>
        <p:spPr>
          <a:xfrm>
            <a:off x="1828800" y="5693246"/>
            <a:ext cx="5410200" cy="1164754"/>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90" y="-9247"/>
            <a:ext cx="9144000" cy="627509"/>
          </a:xfrm>
        </p:spPr>
        <p:txBody>
          <a:bodyPr>
            <a:normAutofit/>
          </a:bodyPr>
          <a:lstStyle/>
          <a:p>
            <a:r>
              <a:rPr lang="en-US" sz="2800" dirty="0" smtClean="0">
                <a:latin typeface="Wide Latin" pitchFamily="18" charset="0"/>
              </a:rPr>
              <a:t>About that Confederate Flag…</a:t>
            </a:r>
            <a:endParaRPr lang="en-US" sz="2800" dirty="0">
              <a:latin typeface="Wide Latin" pitchFamily="18" charset="0"/>
            </a:endParaRPr>
          </a:p>
        </p:txBody>
      </p:sp>
      <p:pic>
        <p:nvPicPr>
          <p:cNvPr id="3074" name="Picture 2" descr="Flag of the Confederate States of America (March 1861 – May 1861).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329235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c/c8/Flag_of_the_Confederate_States_of_America_%281861%E2%80%931863%29.svg/1280px-Flag_of_the_Confederate_States_of_America_%281861%E2%80%931863%2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0"/>
            <a:ext cx="3292353"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3810000" y="1295400"/>
            <a:ext cx="1143000" cy="8382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Second flag of the Confederate States of Amer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9653" y="762000"/>
            <a:ext cx="3962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ird flag of the Confederate States of Amer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190" y="2971800"/>
            <a:ext cx="3427326" cy="2286000"/>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rot="5400000">
            <a:off x="6629400" y="2286000"/>
            <a:ext cx="1143000" cy="838200"/>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https://upload.wikimedia.org/wikipedia/commons/thumb/d/d1/North_Virginia_Third_Bunting.svg/800px-North_Virginia_Third_Bunting.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785" y="2831907"/>
            <a:ext cx="2425893" cy="242589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aval jack of the Confederate States of America (1863–1865).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0790" y="5562600"/>
            <a:ext cx="1676400" cy="100518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upload.wikimedia.org/wikipedia/commons/thumb/7/77/Bonnie_Blue_flag.svg/1024px-Bonnie_Blue_flag.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 y="5562601"/>
            <a:ext cx="1524000" cy="101649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rmy of the Trans-Mississippi Flag.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5512298"/>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upload.wikimedia.org/wikipedia/commons/thumb/9/9c/Surrender_flag_of_the_Civil_War_by_Matthew_Bisanz.JPG/320px-Surrender_flag_of_the_Civil_War_by_Matthew_Bisan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2044" y="2443162"/>
            <a:ext cx="1606518" cy="296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97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Keene</a:t>
            </a:r>
            <a:endParaRPr lang="en-US" sz="6000" dirty="0">
              <a:solidFill>
                <a:schemeClr val="bg1"/>
              </a:solidFill>
              <a:latin typeface="Edwardian Script ITC" pitchFamily="66" charset="0"/>
            </a:endParaRPr>
          </a:p>
        </p:txBody>
      </p:sp>
      <p:sp>
        <p:nvSpPr>
          <p:cNvPr id="5" name="TextBox 4"/>
          <p:cNvSpPr txBox="1"/>
          <p:nvPr/>
        </p:nvSpPr>
        <p:spPr>
          <a:xfrm>
            <a:off x="0" y="1219200"/>
            <a:ext cx="4648200" cy="5632311"/>
          </a:xfrm>
          <a:prstGeom prst="rect">
            <a:avLst/>
          </a:prstGeom>
          <a:noFill/>
        </p:spPr>
        <p:txBody>
          <a:bodyPr wrap="square" rtlCol="0">
            <a:spAutoFit/>
          </a:bodyPr>
          <a:lstStyle/>
          <a:p>
            <a:r>
              <a:rPr lang="en-US" sz="2400" dirty="0">
                <a:solidFill>
                  <a:schemeClr val="bg1"/>
                </a:solidFill>
              </a:rPr>
              <a:t>Bailey, </a:t>
            </a:r>
            <a:r>
              <a:rPr lang="en-US" sz="2400" dirty="0" smtClean="0">
                <a:solidFill>
                  <a:schemeClr val="bg1"/>
                </a:solidFill>
              </a:rPr>
              <a:t>Augustus: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Bromley</a:t>
            </a:r>
            <a:r>
              <a:rPr lang="en-US" sz="2400" dirty="0">
                <a:solidFill>
                  <a:schemeClr val="bg1"/>
                </a:solidFill>
              </a:rPr>
              <a:t>, </a:t>
            </a:r>
            <a:r>
              <a:rPr lang="en-US" sz="2400" dirty="0" smtClean="0">
                <a:solidFill>
                  <a:schemeClr val="bg1"/>
                </a:solidFill>
              </a:rPr>
              <a:t>Joshua: </a:t>
            </a:r>
            <a:r>
              <a:rPr lang="en-US" sz="2400" dirty="0">
                <a:solidFill>
                  <a:schemeClr val="bg1"/>
                </a:solidFill>
              </a:rPr>
              <a:t>Cold Harbor</a:t>
            </a:r>
            <a:r>
              <a:rPr lang="en-US" sz="2400" dirty="0" smtClean="0">
                <a:solidFill>
                  <a:schemeClr val="bg1"/>
                </a:solidFill>
              </a:rPr>
              <a:t> </a:t>
            </a:r>
            <a:r>
              <a:rPr lang="en-US" sz="2400" dirty="0">
                <a:solidFill>
                  <a:schemeClr val="bg1"/>
                </a:solidFill>
              </a:rPr>
              <a:t>Brown, </a:t>
            </a:r>
            <a:r>
              <a:rPr lang="en-US" sz="2400" dirty="0" smtClean="0">
                <a:solidFill>
                  <a:schemeClr val="bg1"/>
                </a:solidFill>
              </a:rPr>
              <a:t>John: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Califf</a:t>
            </a:r>
            <a:r>
              <a:rPr lang="en-US" sz="2400" dirty="0">
                <a:solidFill>
                  <a:schemeClr val="bg1"/>
                </a:solidFill>
              </a:rPr>
              <a:t>, </a:t>
            </a:r>
            <a:r>
              <a:rPr lang="en-US" sz="2400" dirty="0" smtClean="0">
                <a:solidFill>
                  <a:schemeClr val="bg1"/>
                </a:solidFill>
              </a:rPr>
              <a:t>William: Wounded </a:t>
            </a:r>
          </a:p>
          <a:p>
            <a:r>
              <a:rPr lang="en-US" sz="2400" dirty="0" smtClean="0">
                <a:solidFill>
                  <a:schemeClr val="bg1"/>
                </a:solidFill>
              </a:rPr>
              <a:t>Chase</a:t>
            </a:r>
            <a:r>
              <a:rPr lang="en-US" sz="2400" dirty="0">
                <a:solidFill>
                  <a:schemeClr val="bg1"/>
                </a:solidFill>
              </a:rPr>
              <a:t>, </a:t>
            </a:r>
            <a:r>
              <a:rPr lang="en-US" sz="2400" dirty="0" smtClean="0">
                <a:solidFill>
                  <a:schemeClr val="bg1"/>
                </a:solidFill>
              </a:rPr>
              <a:t>Charles: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Cheney</a:t>
            </a:r>
            <a:r>
              <a:rPr lang="en-US" sz="2400" dirty="0">
                <a:solidFill>
                  <a:schemeClr val="bg1"/>
                </a:solidFill>
              </a:rPr>
              <a:t>, </a:t>
            </a:r>
            <a:r>
              <a:rPr lang="en-US" sz="2400" dirty="0" smtClean="0">
                <a:solidFill>
                  <a:schemeClr val="bg1"/>
                </a:solidFill>
              </a:rPr>
              <a:t>Clinton: Disease </a:t>
            </a:r>
          </a:p>
          <a:p>
            <a:r>
              <a:rPr lang="en-US" sz="2400" dirty="0" smtClean="0">
                <a:solidFill>
                  <a:schemeClr val="bg1"/>
                </a:solidFill>
              </a:rPr>
              <a:t>Cleary</a:t>
            </a:r>
            <a:r>
              <a:rPr lang="en-US" sz="2400" dirty="0">
                <a:solidFill>
                  <a:schemeClr val="bg1"/>
                </a:solidFill>
              </a:rPr>
              <a:t>, Cornelius</a:t>
            </a:r>
            <a:r>
              <a:rPr lang="en-US" sz="2400" dirty="0" smtClean="0">
                <a:solidFill>
                  <a:schemeClr val="bg1"/>
                </a:solidFill>
              </a:rPr>
              <a:t> : Gettysburg </a:t>
            </a:r>
            <a:r>
              <a:rPr lang="en-US" sz="2400" dirty="0" err="1">
                <a:solidFill>
                  <a:schemeClr val="bg1"/>
                </a:solidFill>
              </a:rPr>
              <a:t>Crossfield</a:t>
            </a:r>
            <a:r>
              <a:rPr lang="en-US" sz="2400" dirty="0">
                <a:solidFill>
                  <a:schemeClr val="bg1"/>
                </a:solidFill>
              </a:rPr>
              <a:t>, Benjamin</a:t>
            </a:r>
            <a:r>
              <a:rPr lang="en-US" sz="2400" dirty="0" smtClean="0">
                <a:solidFill>
                  <a:schemeClr val="bg1"/>
                </a:solidFill>
              </a:rPr>
              <a:t> :Petersburg </a:t>
            </a:r>
            <a:r>
              <a:rPr lang="en-US" sz="2400" dirty="0">
                <a:solidFill>
                  <a:schemeClr val="bg1"/>
                </a:solidFill>
              </a:rPr>
              <a:t>Davis, </a:t>
            </a:r>
            <a:r>
              <a:rPr lang="en-US" sz="2400" dirty="0" smtClean="0">
                <a:solidFill>
                  <a:schemeClr val="bg1"/>
                </a:solidFill>
              </a:rPr>
              <a:t>James: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Davis</a:t>
            </a:r>
            <a:r>
              <a:rPr lang="en-US" sz="2400" dirty="0">
                <a:solidFill>
                  <a:schemeClr val="bg1"/>
                </a:solidFill>
              </a:rPr>
              <a:t>, </a:t>
            </a:r>
            <a:r>
              <a:rPr lang="en-US" sz="2400" dirty="0" smtClean="0">
                <a:solidFill>
                  <a:schemeClr val="bg1"/>
                </a:solidFill>
              </a:rPr>
              <a:t>Oliver: </a:t>
            </a:r>
            <a:r>
              <a:rPr lang="en-US" sz="2400" dirty="0" err="1">
                <a:solidFill>
                  <a:schemeClr val="bg1"/>
                </a:solidFill>
              </a:rPr>
              <a:t>Drewry's</a:t>
            </a:r>
            <a:r>
              <a:rPr lang="en-US" sz="2400" dirty="0">
                <a:solidFill>
                  <a:schemeClr val="bg1"/>
                </a:solidFill>
              </a:rPr>
              <a:t> Bluff</a:t>
            </a:r>
            <a:r>
              <a:rPr lang="en-US" sz="2400" dirty="0" smtClean="0">
                <a:solidFill>
                  <a:schemeClr val="bg1"/>
                </a:solidFill>
              </a:rPr>
              <a:t> </a:t>
            </a:r>
            <a:r>
              <a:rPr lang="en-US" sz="2400" dirty="0" err="1">
                <a:solidFill>
                  <a:schemeClr val="bg1"/>
                </a:solidFill>
              </a:rPr>
              <a:t>Demore</a:t>
            </a:r>
            <a:r>
              <a:rPr lang="en-US" sz="2400" dirty="0">
                <a:solidFill>
                  <a:schemeClr val="bg1"/>
                </a:solidFill>
              </a:rPr>
              <a:t>, </a:t>
            </a:r>
            <a:r>
              <a:rPr lang="en-US" sz="2400" dirty="0" smtClean="0">
                <a:solidFill>
                  <a:schemeClr val="bg1"/>
                </a:solidFill>
              </a:rPr>
              <a:t>Anthony: </a:t>
            </a:r>
            <a:r>
              <a:rPr lang="en-US" sz="2400" dirty="0">
                <a:solidFill>
                  <a:schemeClr val="bg1"/>
                </a:solidFill>
              </a:rPr>
              <a:t>Fredericksburg</a:t>
            </a:r>
            <a:r>
              <a:rPr lang="en-US" sz="2400" dirty="0" smtClean="0">
                <a:solidFill>
                  <a:schemeClr val="bg1"/>
                </a:solidFill>
              </a:rPr>
              <a:t> </a:t>
            </a:r>
            <a:r>
              <a:rPr lang="en-US" sz="2400" dirty="0">
                <a:solidFill>
                  <a:schemeClr val="bg1"/>
                </a:solidFill>
              </a:rPr>
              <a:t>Douglass, </a:t>
            </a:r>
            <a:r>
              <a:rPr lang="en-US" sz="2400" dirty="0" smtClean="0">
                <a:solidFill>
                  <a:schemeClr val="bg1"/>
                </a:solidFill>
              </a:rPr>
              <a:t>Samuel: </a:t>
            </a:r>
            <a:r>
              <a:rPr lang="en-US" sz="2400" dirty="0">
                <a:solidFill>
                  <a:schemeClr val="bg1"/>
                </a:solidFill>
              </a:rPr>
              <a:t>2nd Manassas</a:t>
            </a:r>
            <a:r>
              <a:rPr lang="en-US" sz="2400" dirty="0" smtClean="0">
                <a:solidFill>
                  <a:schemeClr val="bg1"/>
                </a:solidFill>
              </a:rPr>
              <a:t> </a:t>
            </a:r>
            <a:r>
              <a:rPr lang="en-US" sz="2400" dirty="0">
                <a:solidFill>
                  <a:schemeClr val="bg1"/>
                </a:solidFill>
              </a:rPr>
              <a:t>Drummer, </a:t>
            </a:r>
            <a:r>
              <a:rPr lang="en-US" sz="2400" dirty="0" smtClean="0">
                <a:solidFill>
                  <a:schemeClr val="bg1"/>
                </a:solidFill>
              </a:rPr>
              <a:t>John: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Drummer</a:t>
            </a:r>
            <a:r>
              <a:rPr lang="en-US" sz="2400" dirty="0">
                <a:solidFill>
                  <a:schemeClr val="bg1"/>
                </a:solidFill>
              </a:rPr>
              <a:t>, </a:t>
            </a:r>
            <a:r>
              <a:rPr lang="en-US" sz="2400" dirty="0" smtClean="0">
                <a:solidFill>
                  <a:schemeClr val="bg1"/>
                </a:solidFill>
              </a:rPr>
              <a:t>William: </a:t>
            </a:r>
            <a:r>
              <a:rPr lang="en-US" sz="2400" dirty="0">
                <a:solidFill>
                  <a:schemeClr val="bg1"/>
                </a:solidFill>
              </a:rPr>
              <a:t>Gettysburg</a:t>
            </a:r>
            <a:r>
              <a:rPr lang="en-US" sz="2400" dirty="0" smtClean="0">
                <a:solidFill>
                  <a:schemeClr val="bg1"/>
                </a:solidFill>
              </a:rPr>
              <a:t> Dunn, Noble: </a:t>
            </a:r>
            <a:r>
              <a:rPr lang="en-US" sz="2400" dirty="0">
                <a:solidFill>
                  <a:schemeClr val="bg1"/>
                </a:solidFill>
              </a:rPr>
              <a:t>Disease</a:t>
            </a:r>
            <a:r>
              <a:rPr lang="en-US" sz="2400" dirty="0" smtClean="0">
                <a:solidFill>
                  <a:schemeClr val="bg1"/>
                </a:solidFill>
              </a:rPr>
              <a:t> </a:t>
            </a:r>
          </a:p>
        </p:txBody>
      </p:sp>
      <p:sp>
        <p:nvSpPr>
          <p:cNvPr id="4" name="TextBox 3"/>
          <p:cNvSpPr txBox="1"/>
          <p:nvPr/>
        </p:nvSpPr>
        <p:spPr>
          <a:xfrm>
            <a:off x="4876800" y="0"/>
            <a:ext cx="4267200" cy="6740307"/>
          </a:xfrm>
          <a:prstGeom prst="rect">
            <a:avLst/>
          </a:prstGeom>
          <a:noFill/>
        </p:spPr>
        <p:txBody>
          <a:bodyPr wrap="square" rtlCol="0">
            <a:spAutoFit/>
          </a:bodyPr>
          <a:lstStyle/>
          <a:p>
            <a:r>
              <a:rPr lang="en-US" sz="2400" dirty="0" smtClean="0">
                <a:solidFill>
                  <a:schemeClr val="bg1"/>
                </a:solidFill>
              </a:rPr>
              <a:t>Ellis, Warren: Died of wounds Evans, Frank: Disease </a:t>
            </a:r>
          </a:p>
          <a:p>
            <a:r>
              <a:rPr lang="en-US" sz="2400" dirty="0" smtClean="0">
                <a:solidFill>
                  <a:schemeClr val="bg1"/>
                </a:solidFill>
              </a:rPr>
              <a:t>Flint, Henry: Disease </a:t>
            </a:r>
          </a:p>
          <a:p>
            <a:r>
              <a:rPr lang="en-US" sz="2400" dirty="0" smtClean="0">
                <a:solidFill>
                  <a:schemeClr val="bg1"/>
                </a:solidFill>
              </a:rPr>
              <a:t>Flynn, Martin: Petersburg </a:t>
            </a:r>
            <a:r>
              <a:rPr lang="en-US" sz="2400" dirty="0" err="1" smtClean="0">
                <a:solidFill>
                  <a:schemeClr val="bg1"/>
                </a:solidFill>
              </a:rPr>
              <a:t>Hodgkins</a:t>
            </a:r>
            <a:r>
              <a:rPr lang="en-US" sz="2400" dirty="0" smtClean="0">
                <a:solidFill>
                  <a:schemeClr val="bg1"/>
                </a:solidFill>
              </a:rPr>
              <a:t>, William: Disease Holton, Henry: Disease </a:t>
            </a:r>
          </a:p>
          <a:p>
            <a:r>
              <a:rPr lang="en-US" sz="2400" dirty="0" smtClean="0">
                <a:solidFill>
                  <a:schemeClr val="bg1"/>
                </a:solidFill>
              </a:rPr>
              <a:t>Howard, William: Disease </a:t>
            </a:r>
          </a:p>
          <a:p>
            <a:r>
              <a:rPr lang="en-US" sz="2400" dirty="0" smtClean="0">
                <a:solidFill>
                  <a:schemeClr val="bg1"/>
                </a:solidFill>
              </a:rPr>
              <a:t>Jenks</a:t>
            </a:r>
            <a:r>
              <a:rPr lang="en-US" sz="2400" dirty="0">
                <a:solidFill>
                  <a:schemeClr val="bg1"/>
                </a:solidFill>
              </a:rPr>
              <a:t>,</a:t>
            </a:r>
            <a:r>
              <a:rPr lang="en-US" sz="2400" dirty="0" smtClean="0">
                <a:solidFill>
                  <a:schemeClr val="bg1"/>
                </a:solidFill>
              </a:rPr>
              <a:t> Henry: Cedar Creek </a:t>
            </a:r>
          </a:p>
          <a:p>
            <a:r>
              <a:rPr lang="en-US" sz="2400" dirty="0" smtClean="0">
                <a:solidFill>
                  <a:schemeClr val="bg1"/>
                </a:solidFill>
              </a:rPr>
              <a:t>Jones, Sylvester: Disease </a:t>
            </a:r>
          </a:p>
          <a:p>
            <a:r>
              <a:rPr lang="en-US" sz="2400" dirty="0" smtClean="0">
                <a:solidFill>
                  <a:schemeClr val="bg1"/>
                </a:solidFill>
              </a:rPr>
              <a:t>Keith, Fay: Disease </a:t>
            </a:r>
          </a:p>
          <a:p>
            <a:r>
              <a:rPr lang="en-US" sz="2400" dirty="0" err="1" smtClean="0">
                <a:solidFill>
                  <a:schemeClr val="bg1"/>
                </a:solidFill>
              </a:rPr>
              <a:t>Lamson</a:t>
            </a:r>
            <a:r>
              <a:rPr lang="en-US" sz="2400" dirty="0" smtClean="0">
                <a:solidFill>
                  <a:schemeClr val="bg1"/>
                </a:solidFill>
              </a:rPr>
              <a:t>, John: New Bern </a:t>
            </a:r>
          </a:p>
          <a:p>
            <a:r>
              <a:rPr lang="en-US" sz="2400" dirty="0" smtClean="0">
                <a:solidFill>
                  <a:schemeClr val="bg1"/>
                </a:solidFill>
              </a:rPr>
              <a:t>Lane, Nathaniel: Williamsburg Lang, William </a:t>
            </a:r>
          </a:p>
          <a:p>
            <a:r>
              <a:rPr lang="en-US" sz="2400" dirty="0" err="1" smtClean="0">
                <a:solidFill>
                  <a:schemeClr val="bg1"/>
                </a:solidFill>
              </a:rPr>
              <a:t>Leverett</a:t>
            </a:r>
            <a:r>
              <a:rPr lang="en-US" sz="2400" dirty="0" smtClean="0">
                <a:solidFill>
                  <a:schemeClr val="bg1"/>
                </a:solidFill>
              </a:rPr>
              <a:t>, Frank: Disease </a:t>
            </a:r>
          </a:p>
          <a:p>
            <a:r>
              <a:rPr lang="en-US" sz="2400" dirty="0" smtClean="0">
                <a:solidFill>
                  <a:schemeClr val="bg1"/>
                </a:solidFill>
              </a:rPr>
              <a:t>Marsh, George: Drowned Marvin, Edwin: Disease McCaffrey, Patrick: Spotsylvania Metcalf, Henry:  Gettysburg</a:t>
            </a:r>
          </a:p>
        </p:txBody>
      </p:sp>
    </p:spTree>
  </p:cSld>
  <p:clrMapOvr>
    <a:masterClrMapping/>
  </p:clrMapOvr>
  <p:transition advTm="15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Keene, continued</a:t>
            </a:r>
            <a:endParaRPr lang="en-US" sz="6000" dirty="0">
              <a:solidFill>
                <a:schemeClr val="bg1"/>
              </a:solidFill>
              <a:latin typeface="Edwardian Script ITC" pitchFamily="66" charset="0"/>
            </a:endParaRPr>
          </a:p>
        </p:txBody>
      </p:sp>
      <p:sp>
        <p:nvSpPr>
          <p:cNvPr id="5" name="TextBox 4"/>
          <p:cNvSpPr txBox="1"/>
          <p:nvPr/>
        </p:nvSpPr>
        <p:spPr>
          <a:xfrm>
            <a:off x="0" y="1219200"/>
            <a:ext cx="4648200" cy="5632311"/>
          </a:xfrm>
          <a:prstGeom prst="rect">
            <a:avLst/>
          </a:prstGeom>
          <a:noFill/>
        </p:spPr>
        <p:txBody>
          <a:bodyPr wrap="square" rtlCol="0">
            <a:spAutoFit/>
          </a:bodyPr>
          <a:lstStyle/>
          <a:p>
            <a:r>
              <a:rPr lang="en-US" sz="2400" dirty="0" smtClean="0">
                <a:solidFill>
                  <a:schemeClr val="bg1"/>
                </a:solidFill>
              </a:rPr>
              <a:t>Morris, Edward: Petersburg </a:t>
            </a:r>
            <a:r>
              <a:rPr lang="en-US" sz="2400" dirty="0" err="1" smtClean="0">
                <a:solidFill>
                  <a:schemeClr val="bg1"/>
                </a:solidFill>
              </a:rPr>
              <a:t>Muchmore</a:t>
            </a:r>
            <a:r>
              <a:rPr lang="en-US" sz="2400" dirty="0" smtClean="0">
                <a:solidFill>
                  <a:schemeClr val="bg1"/>
                </a:solidFill>
              </a:rPr>
              <a:t>, George: 2nd Manassas Parker, Warren: Gettysburg </a:t>
            </a:r>
          </a:p>
          <a:p>
            <a:r>
              <a:rPr lang="en-US" sz="2400" dirty="0" smtClean="0">
                <a:solidFill>
                  <a:schemeClr val="bg1"/>
                </a:solidFill>
              </a:rPr>
              <a:t>Parker, William: Disease </a:t>
            </a:r>
          </a:p>
          <a:p>
            <a:r>
              <a:rPr lang="en-US" sz="2400" dirty="0" smtClean="0">
                <a:solidFill>
                  <a:schemeClr val="bg1"/>
                </a:solidFill>
              </a:rPr>
              <a:t>Perham, Edmond :Disease </a:t>
            </a:r>
          </a:p>
          <a:p>
            <a:r>
              <a:rPr lang="en-US" sz="2400" dirty="0" smtClean="0">
                <a:solidFill>
                  <a:schemeClr val="bg1"/>
                </a:solidFill>
              </a:rPr>
              <a:t>Reed, John: Fair Oaks </a:t>
            </a:r>
          </a:p>
          <a:p>
            <a:r>
              <a:rPr lang="en-US" sz="2400" dirty="0" smtClean="0">
                <a:solidFill>
                  <a:schemeClr val="bg1"/>
                </a:solidFill>
              </a:rPr>
              <a:t>Roby, Charles: Disease </a:t>
            </a:r>
          </a:p>
          <a:p>
            <a:r>
              <a:rPr lang="en-US" sz="2400" dirty="0" smtClean="0">
                <a:solidFill>
                  <a:schemeClr val="bg1"/>
                </a:solidFill>
              </a:rPr>
              <a:t>Ruffle, Samuel: Disease </a:t>
            </a:r>
          </a:p>
          <a:p>
            <a:r>
              <a:rPr lang="en-US" sz="2400" dirty="0" smtClean="0">
                <a:solidFill>
                  <a:schemeClr val="bg1"/>
                </a:solidFill>
              </a:rPr>
              <a:t>Salter, Antoine: Disease </a:t>
            </a:r>
          </a:p>
          <a:p>
            <a:r>
              <a:rPr lang="en-US" sz="2400" dirty="0" smtClean="0">
                <a:solidFill>
                  <a:schemeClr val="bg1"/>
                </a:solidFill>
              </a:rPr>
              <a:t>Sprague, Henry: Disease </a:t>
            </a:r>
          </a:p>
          <a:p>
            <a:r>
              <a:rPr lang="en-US" sz="2400" dirty="0" smtClean="0">
                <a:solidFill>
                  <a:schemeClr val="bg1"/>
                </a:solidFill>
              </a:rPr>
              <a:t>Spring, William: Gettysburg </a:t>
            </a:r>
          </a:p>
          <a:p>
            <a:r>
              <a:rPr lang="en-US" sz="2400" dirty="0" smtClean="0">
                <a:solidFill>
                  <a:schemeClr val="bg1"/>
                </a:solidFill>
              </a:rPr>
              <a:t>Stearns, Charles: Disease Sturtevant, Edward: Fredericksburg Towne, Elbridge: Cold Harbor Towns, Charles: Disease </a:t>
            </a:r>
          </a:p>
        </p:txBody>
      </p:sp>
      <p:sp>
        <p:nvSpPr>
          <p:cNvPr id="4" name="TextBox 3"/>
          <p:cNvSpPr txBox="1"/>
          <p:nvPr/>
        </p:nvSpPr>
        <p:spPr>
          <a:xfrm>
            <a:off x="4876800" y="1219200"/>
            <a:ext cx="4267200" cy="1938992"/>
          </a:xfrm>
          <a:prstGeom prst="rect">
            <a:avLst/>
          </a:prstGeom>
          <a:noFill/>
        </p:spPr>
        <p:txBody>
          <a:bodyPr wrap="square" rtlCol="0">
            <a:spAutoFit/>
          </a:bodyPr>
          <a:lstStyle/>
          <a:p>
            <a:r>
              <a:rPr lang="en-US" sz="2400" dirty="0" smtClean="0">
                <a:solidFill>
                  <a:schemeClr val="bg1"/>
                </a:solidFill>
              </a:rPr>
              <a:t>Turner, Gardner: 2nd Manassas Wait, John: Fredericksburg White, Henry: Disease </a:t>
            </a:r>
          </a:p>
          <a:p>
            <a:r>
              <a:rPr lang="en-US" sz="2400" dirty="0" smtClean="0">
                <a:solidFill>
                  <a:schemeClr val="bg1"/>
                </a:solidFill>
              </a:rPr>
              <a:t>Willard, W. Henry: Disease Wyman, Emery: </a:t>
            </a:r>
            <a:r>
              <a:rPr lang="en-US" sz="2400" dirty="0" err="1" smtClean="0">
                <a:solidFill>
                  <a:schemeClr val="bg1"/>
                </a:solidFill>
              </a:rPr>
              <a:t>Drewry's</a:t>
            </a:r>
            <a:r>
              <a:rPr lang="en-US" sz="2400" dirty="0" smtClean="0">
                <a:solidFill>
                  <a:schemeClr val="bg1"/>
                </a:solidFill>
              </a:rPr>
              <a:t> Bluff</a:t>
            </a:r>
          </a:p>
        </p:txBody>
      </p:sp>
    </p:spTree>
  </p:cSld>
  <p:clrMapOvr>
    <a:masterClrMapping/>
  </p:clrMapOvr>
  <p:transition advTm="15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Marlborough</a:t>
            </a:r>
            <a:endParaRPr lang="en-US" sz="6000" dirty="0">
              <a:solidFill>
                <a:schemeClr val="bg1"/>
              </a:solidFill>
              <a:latin typeface="Edwardian Script ITC" pitchFamily="66" charset="0"/>
            </a:endParaRPr>
          </a:p>
        </p:txBody>
      </p:sp>
      <p:sp>
        <p:nvSpPr>
          <p:cNvPr id="5" name="TextBox 4"/>
          <p:cNvSpPr txBox="1"/>
          <p:nvPr/>
        </p:nvSpPr>
        <p:spPr>
          <a:xfrm>
            <a:off x="2133600" y="1752600"/>
            <a:ext cx="4648200" cy="3416320"/>
          </a:xfrm>
          <a:prstGeom prst="rect">
            <a:avLst/>
          </a:prstGeom>
          <a:noFill/>
        </p:spPr>
        <p:txBody>
          <a:bodyPr wrap="square" rtlCol="0">
            <a:spAutoFit/>
          </a:bodyPr>
          <a:lstStyle/>
          <a:p>
            <a:r>
              <a:rPr lang="en-US" sz="2400" dirty="0">
                <a:solidFill>
                  <a:schemeClr val="bg1"/>
                </a:solidFill>
              </a:rPr>
              <a:t>Gates, </a:t>
            </a:r>
            <a:r>
              <a:rPr lang="en-US" sz="2400" dirty="0" smtClean="0">
                <a:solidFill>
                  <a:schemeClr val="bg1"/>
                </a:solidFill>
              </a:rPr>
              <a:t>Everett: </a:t>
            </a:r>
            <a:r>
              <a:rPr lang="en-US" sz="2400" dirty="0" err="1">
                <a:solidFill>
                  <a:schemeClr val="bg1"/>
                </a:solidFill>
              </a:rPr>
              <a:t>Nicolasville</a:t>
            </a:r>
            <a:r>
              <a:rPr lang="en-US" sz="2400" dirty="0">
                <a:solidFill>
                  <a:schemeClr val="bg1"/>
                </a:solidFill>
              </a:rPr>
              <a:t>, KY</a:t>
            </a:r>
            <a:r>
              <a:rPr lang="en-US" sz="2400" dirty="0" smtClean="0">
                <a:solidFill>
                  <a:schemeClr val="bg1"/>
                </a:solidFill>
              </a:rPr>
              <a:t> </a:t>
            </a:r>
            <a:r>
              <a:rPr lang="en-US" sz="2400" dirty="0">
                <a:solidFill>
                  <a:schemeClr val="bg1"/>
                </a:solidFill>
              </a:rPr>
              <a:t>Knowlton, </a:t>
            </a:r>
            <a:r>
              <a:rPr lang="en-US" sz="2400" dirty="0" smtClean="0">
                <a:solidFill>
                  <a:schemeClr val="bg1"/>
                </a:solidFill>
              </a:rPr>
              <a:t>Charles: </a:t>
            </a:r>
            <a:r>
              <a:rPr lang="en-US" sz="2400" dirty="0" err="1">
                <a:solidFill>
                  <a:schemeClr val="bg1"/>
                </a:solidFill>
              </a:rPr>
              <a:t>Poolsville</a:t>
            </a:r>
            <a:r>
              <a:rPr lang="en-US" sz="2400" dirty="0">
                <a:solidFill>
                  <a:schemeClr val="bg1"/>
                </a:solidFill>
              </a:rPr>
              <a:t>, MD</a:t>
            </a:r>
            <a:r>
              <a:rPr lang="en-US" sz="2400" dirty="0" smtClean="0">
                <a:solidFill>
                  <a:schemeClr val="bg1"/>
                </a:solidFill>
              </a:rPr>
              <a:t> </a:t>
            </a:r>
            <a:r>
              <a:rPr lang="en-US" sz="2400" dirty="0">
                <a:solidFill>
                  <a:schemeClr val="bg1"/>
                </a:solidFill>
              </a:rPr>
              <a:t>Lewis, </a:t>
            </a:r>
            <a:r>
              <a:rPr lang="en-US" sz="2400" dirty="0" smtClean="0">
                <a:solidFill>
                  <a:schemeClr val="bg1"/>
                </a:solidFill>
              </a:rPr>
              <a:t>Horace: </a:t>
            </a:r>
            <a:r>
              <a:rPr lang="en-US" sz="2400" dirty="0">
                <a:solidFill>
                  <a:schemeClr val="bg1"/>
                </a:solidFill>
              </a:rPr>
              <a:t>Cold Harbor</a:t>
            </a:r>
            <a:r>
              <a:rPr lang="en-US" sz="2400" dirty="0" smtClean="0">
                <a:solidFill>
                  <a:schemeClr val="bg1"/>
                </a:solidFill>
              </a:rPr>
              <a:t> </a:t>
            </a:r>
          </a:p>
          <a:p>
            <a:r>
              <a:rPr lang="en-US" sz="2400" dirty="0" smtClean="0">
                <a:solidFill>
                  <a:schemeClr val="bg1"/>
                </a:solidFill>
              </a:rPr>
              <a:t>Mason</a:t>
            </a:r>
            <a:r>
              <a:rPr lang="en-US" sz="2400" dirty="0">
                <a:solidFill>
                  <a:schemeClr val="bg1"/>
                </a:solidFill>
              </a:rPr>
              <a:t>, Charles</a:t>
            </a:r>
            <a:r>
              <a:rPr lang="en-US" sz="2400" dirty="0" smtClean="0">
                <a:solidFill>
                  <a:schemeClr val="bg1"/>
                </a:solidFill>
              </a:rPr>
              <a:t> :Wounds </a:t>
            </a:r>
          </a:p>
          <a:p>
            <a:r>
              <a:rPr lang="en-US" sz="2400" dirty="0" smtClean="0">
                <a:solidFill>
                  <a:schemeClr val="bg1"/>
                </a:solidFill>
              </a:rPr>
              <a:t>Pike</a:t>
            </a:r>
            <a:r>
              <a:rPr lang="en-US" sz="2400" dirty="0">
                <a:solidFill>
                  <a:schemeClr val="bg1"/>
                </a:solidFill>
              </a:rPr>
              <a:t>, </a:t>
            </a:r>
            <a:r>
              <a:rPr lang="en-US" sz="2400" dirty="0" smtClean="0">
                <a:solidFill>
                  <a:schemeClr val="bg1"/>
                </a:solidFill>
              </a:rPr>
              <a:t>Charles: </a:t>
            </a:r>
            <a:r>
              <a:rPr lang="en-US" sz="2400" dirty="0">
                <a:solidFill>
                  <a:schemeClr val="bg1"/>
                </a:solidFill>
              </a:rPr>
              <a:t>2nd </a:t>
            </a:r>
            <a:r>
              <a:rPr lang="en-US" sz="2400" dirty="0" err="1">
                <a:solidFill>
                  <a:schemeClr val="bg1"/>
                </a:solidFill>
              </a:rPr>
              <a:t>Mansassas</a:t>
            </a:r>
            <a:r>
              <a:rPr lang="en-US" sz="2400" dirty="0" smtClean="0">
                <a:solidFill>
                  <a:schemeClr val="bg1"/>
                </a:solidFill>
              </a:rPr>
              <a:t> </a:t>
            </a:r>
          </a:p>
          <a:p>
            <a:r>
              <a:rPr lang="en-US" sz="2400" dirty="0" smtClean="0">
                <a:solidFill>
                  <a:schemeClr val="bg1"/>
                </a:solidFill>
              </a:rPr>
              <a:t>Rust</a:t>
            </a:r>
            <a:r>
              <a:rPr lang="en-US" sz="2400" dirty="0">
                <a:solidFill>
                  <a:schemeClr val="bg1"/>
                </a:solidFill>
              </a:rPr>
              <a:t>, Nathanial</a:t>
            </a:r>
            <a:r>
              <a:rPr lang="en-US" sz="2400" dirty="0" smtClean="0">
                <a:solidFill>
                  <a:schemeClr val="bg1"/>
                </a:solidFill>
              </a:rPr>
              <a:t> :Winchester</a:t>
            </a:r>
            <a:r>
              <a:rPr lang="en-US" sz="2400" dirty="0">
                <a:solidFill>
                  <a:schemeClr val="bg1"/>
                </a:solidFill>
              </a:rPr>
              <a:t>, VA</a:t>
            </a:r>
            <a:r>
              <a:rPr lang="en-US" sz="2400" dirty="0" smtClean="0">
                <a:solidFill>
                  <a:schemeClr val="bg1"/>
                </a:solidFill>
              </a:rPr>
              <a:t> </a:t>
            </a:r>
            <a:r>
              <a:rPr lang="en-US" sz="2400" dirty="0" err="1">
                <a:solidFill>
                  <a:schemeClr val="bg1"/>
                </a:solidFill>
              </a:rPr>
              <a:t>Stockwell</a:t>
            </a:r>
            <a:r>
              <a:rPr lang="en-US" sz="2400" dirty="0">
                <a:solidFill>
                  <a:schemeClr val="bg1"/>
                </a:solidFill>
              </a:rPr>
              <a:t>, </a:t>
            </a:r>
            <a:r>
              <a:rPr lang="en-US" sz="2400" dirty="0" smtClean="0">
                <a:solidFill>
                  <a:schemeClr val="bg1"/>
                </a:solidFill>
              </a:rPr>
              <a:t>George: </a:t>
            </a:r>
            <a:r>
              <a:rPr lang="en-US" sz="2400" dirty="0">
                <a:solidFill>
                  <a:schemeClr val="bg1"/>
                </a:solidFill>
              </a:rPr>
              <a:t>wounds</a:t>
            </a:r>
            <a:r>
              <a:rPr lang="en-US" sz="2400" dirty="0" smtClean="0">
                <a:solidFill>
                  <a:schemeClr val="bg1"/>
                </a:solidFill>
              </a:rPr>
              <a:t> </a:t>
            </a:r>
          </a:p>
          <a:p>
            <a:r>
              <a:rPr lang="en-US" sz="2400" dirty="0" err="1" smtClean="0">
                <a:solidFill>
                  <a:schemeClr val="bg1"/>
                </a:solidFill>
              </a:rPr>
              <a:t>Totten</a:t>
            </a:r>
            <a:r>
              <a:rPr lang="en-US" sz="2400" dirty="0">
                <a:solidFill>
                  <a:schemeClr val="bg1"/>
                </a:solidFill>
              </a:rPr>
              <a:t>, </a:t>
            </a:r>
            <a:r>
              <a:rPr lang="en-US" sz="2400" dirty="0" smtClean="0">
                <a:solidFill>
                  <a:schemeClr val="bg1"/>
                </a:solidFill>
              </a:rPr>
              <a:t>John: </a:t>
            </a:r>
            <a:r>
              <a:rPr lang="en-US" sz="2400" dirty="0">
                <a:solidFill>
                  <a:schemeClr val="bg1"/>
                </a:solidFill>
              </a:rPr>
              <a:t>Gettysburg</a:t>
            </a:r>
            <a:r>
              <a:rPr lang="en-US" sz="2400" dirty="0" smtClean="0">
                <a:solidFill>
                  <a:schemeClr val="bg1"/>
                </a:solidFill>
              </a:rPr>
              <a:t> </a:t>
            </a:r>
          </a:p>
          <a:p>
            <a:r>
              <a:rPr lang="en-US" sz="2400" dirty="0" smtClean="0">
                <a:solidFill>
                  <a:schemeClr val="bg1"/>
                </a:solidFill>
              </a:rPr>
              <a:t>White</a:t>
            </a:r>
            <a:r>
              <a:rPr lang="en-US" sz="2400" dirty="0">
                <a:solidFill>
                  <a:schemeClr val="bg1"/>
                </a:solidFill>
              </a:rPr>
              <a:t>, </a:t>
            </a:r>
            <a:r>
              <a:rPr lang="en-US" sz="2400" dirty="0" err="1" smtClean="0">
                <a:solidFill>
                  <a:schemeClr val="bg1"/>
                </a:solidFill>
              </a:rPr>
              <a:t>Rhodolphus</a:t>
            </a:r>
            <a:r>
              <a:rPr lang="en-US" sz="2400" dirty="0" smtClean="0">
                <a:solidFill>
                  <a:schemeClr val="bg1"/>
                </a:solidFill>
              </a:rPr>
              <a:t>: Disease </a:t>
            </a:r>
          </a:p>
        </p:txBody>
      </p:sp>
    </p:spTree>
  </p:cSld>
  <p:clrMapOvr>
    <a:masterClrMapping/>
  </p:clrMapOvr>
  <p:transition advTm="15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Marlow</a:t>
            </a:r>
            <a:endParaRPr lang="en-US" sz="6000" dirty="0">
              <a:solidFill>
                <a:schemeClr val="bg1"/>
              </a:solidFill>
              <a:latin typeface="Edwardian Script ITC" pitchFamily="66" charset="0"/>
            </a:endParaRPr>
          </a:p>
        </p:txBody>
      </p:sp>
      <p:sp>
        <p:nvSpPr>
          <p:cNvPr id="5" name="TextBox 4"/>
          <p:cNvSpPr txBox="1"/>
          <p:nvPr/>
        </p:nvSpPr>
        <p:spPr>
          <a:xfrm>
            <a:off x="2133600" y="1752600"/>
            <a:ext cx="4648200" cy="3046988"/>
          </a:xfrm>
          <a:prstGeom prst="rect">
            <a:avLst/>
          </a:prstGeom>
          <a:noFill/>
        </p:spPr>
        <p:txBody>
          <a:bodyPr wrap="square" rtlCol="0">
            <a:spAutoFit/>
          </a:bodyPr>
          <a:lstStyle/>
          <a:p>
            <a:r>
              <a:rPr lang="en-US" sz="2400" dirty="0">
                <a:solidFill>
                  <a:schemeClr val="bg1"/>
                </a:solidFill>
              </a:rPr>
              <a:t>Dunham, </a:t>
            </a:r>
            <a:r>
              <a:rPr lang="en-US" sz="2400" dirty="0" smtClean="0">
                <a:solidFill>
                  <a:schemeClr val="bg1"/>
                </a:solidFill>
              </a:rPr>
              <a:t>William: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Fox</a:t>
            </a:r>
            <a:r>
              <a:rPr lang="en-US" sz="2400" dirty="0">
                <a:solidFill>
                  <a:schemeClr val="bg1"/>
                </a:solidFill>
              </a:rPr>
              <a:t>, </a:t>
            </a:r>
            <a:r>
              <a:rPr lang="en-US" sz="2400" dirty="0" smtClean="0">
                <a:solidFill>
                  <a:schemeClr val="bg1"/>
                </a:solidFill>
              </a:rPr>
              <a:t>Orrin: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Heaton</a:t>
            </a:r>
            <a:r>
              <a:rPr lang="en-US" sz="2400" dirty="0">
                <a:solidFill>
                  <a:schemeClr val="bg1"/>
                </a:solidFill>
              </a:rPr>
              <a:t>, </a:t>
            </a:r>
            <a:r>
              <a:rPr lang="en-US" sz="2400" dirty="0" smtClean="0">
                <a:solidFill>
                  <a:schemeClr val="bg1"/>
                </a:solidFill>
              </a:rPr>
              <a:t>Albert: </a:t>
            </a:r>
            <a:r>
              <a:rPr lang="en-US" sz="2400" dirty="0">
                <a:solidFill>
                  <a:schemeClr val="bg1"/>
                </a:solidFill>
              </a:rPr>
              <a:t>Williamsburg</a:t>
            </a:r>
            <a:r>
              <a:rPr lang="en-US" sz="2400" dirty="0" smtClean="0">
                <a:solidFill>
                  <a:schemeClr val="bg1"/>
                </a:solidFill>
              </a:rPr>
              <a:t> </a:t>
            </a:r>
          </a:p>
          <a:p>
            <a:r>
              <a:rPr lang="en-US" sz="2400" dirty="0" smtClean="0">
                <a:solidFill>
                  <a:schemeClr val="bg1"/>
                </a:solidFill>
              </a:rPr>
              <a:t>Infant</a:t>
            </a:r>
            <a:r>
              <a:rPr lang="en-US" sz="2400" dirty="0">
                <a:solidFill>
                  <a:schemeClr val="bg1"/>
                </a:solidFill>
              </a:rPr>
              <a:t>, </a:t>
            </a:r>
            <a:r>
              <a:rPr lang="en-US" sz="2400" dirty="0" smtClean="0">
                <a:solidFill>
                  <a:schemeClr val="bg1"/>
                </a:solidFill>
              </a:rPr>
              <a:t>James: </a:t>
            </a:r>
            <a:r>
              <a:rPr lang="en-US" sz="2400" dirty="0">
                <a:solidFill>
                  <a:schemeClr val="bg1"/>
                </a:solidFill>
              </a:rPr>
              <a:t>Farmville, VA</a:t>
            </a:r>
            <a:r>
              <a:rPr lang="en-US" sz="2400" dirty="0" smtClean="0">
                <a:solidFill>
                  <a:schemeClr val="bg1"/>
                </a:solidFill>
              </a:rPr>
              <a:t> </a:t>
            </a:r>
          </a:p>
          <a:p>
            <a:r>
              <a:rPr lang="en-US" sz="2400" dirty="0" smtClean="0">
                <a:solidFill>
                  <a:schemeClr val="bg1"/>
                </a:solidFill>
              </a:rPr>
              <a:t>Miner</a:t>
            </a:r>
            <a:r>
              <a:rPr lang="en-US" sz="2400" dirty="0">
                <a:solidFill>
                  <a:schemeClr val="bg1"/>
                </a:solidFill>
              </a:rPr>
              <a:t>, </a:t>
            </a:r>
            <a:r>
              <a:rPr lang="en-US" sz="2400" dirty="0" smtClean="0">
                <a:solidFill>
                  <a:schemeClr val="bg1"/>
                </a:solidFill>
              </a:rPr>
              <a:t>Ezra: </a:t>
            </a:r>
            <a:r>
              <a:rPr lang="en-US" sz="2400" dirty="0">
                <a:solidFill>
                  <a:schemeClr val="bg1"/>
                </a:solidFill>
              </a:rPr>
              <a:t>Fair Oaks</a:t>
            </a:r>
            <a:r>
              <a:rPr lang="en-US" sz="2400" dirty="0" smtClean="0">
                <a:solidFill>
                  <a:schemeClr val="bg1"/>
                </a:solidFill>
              </a:rPr>
              <a:t> </a:t>
            </a:r>
          </a:p>
          <a:p>
            <a:r>
              <a:rPr lang="en-US" sz="2400" dirty="0" smtClean="0">
                <a:solidFill>
                  <a:schemeClr val="bg1"/>
                </a:solidFill>
              </a:rPr>
              <a:t>Tinker</a:t>
            </a:r>
            <a:r>
              <a:rPr lang="en-US" sz="2400" dirty="0">
                <a:solidFill>
                  <a:schemeClr val="bg1"/>
                </a:solidFill>
              </a:rPr>
              <a:t>, </a:t>
            </a:r>
            <a:r>
              <a:rPr lang="en-US" sz="2400" dirty="0" smtClean="0">
                <a:solidFill>
                  <a:schemeClr val="bg1"/>
                </a:solidFill>
              </a:rPr>
              <a:t>Milan: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Tyler</a:t>
            </a:r>
            <a:r>
              <a:rPr lang="en-US" sz="2400" dirty="0">
                <a:solidFill>
                  <a:schemeClr val="bg1"/>
                </a:solidFill>
              </a:rPr>
              <a:t>, </a:t>
            </a:r>
            <a:r>
              <a:rPr lang="en-US" sz="2400" dirty="0" smtClean="0">
                <a:solidFill>
                  <a:schemeClr val="bg1"/>
                </a:solidFill>
              </a:rPr>
              <a:t>William: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Whittemore</a:t>
            </a:r>
            <a:r>
              <a:rPr lang="en-US" sz="2400" dirty="0">
                <a:solidFill>
                  <a:schemeClr val="bg1"/>
                </a:solidFill>
              </a:rPr>
              <a:t>, </a:t>
            </a:r>
            <a:r>
              <a:rPr lang="en-US" sz="2400" dirty="0" smtClean="0">
                <a:solidFill>
                  <a:schemeClr val="bg1"/>
                </a:solidFill>
              </a:rPr>
              <a:t>George: </a:t>
            </a:r>
            <a:r>
              <a:rPr lang="en-US" sz="2400" dirty="0">
                <a:solidFill>
                  <a:schemeClr val="bg1"/>
                </a:solidFill>
              </a:rPr>
              <a:t>Disease</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Nelson</a:t>
            </a:r>
            <a:endParaRPr lang="en-US" sz="6000" dirty="0">
              <a:solidFill>
                <a:schemeClr val="bg1"/>
              </a:solidFill>
              <a:latin typeface="Edwardian Script ITC" pitchFamily="66" charset="0"/>
            </a:endParaRPr>
          </a:p>
        </p:txBody>
      </p:sp>
      <p:sp>
        <p:nvSpPr>
          <p:cNvPr id="5" name="TextBox 4"/>
          <p:cNvSpPr txBox="1"/>
          <p:nvPr/>
        </p:nvSpPr>
        <p:spPr>
          <a:xfrm>
            <a:off x="2362200" y="533400"/>
            <a:ext cx="4648200" cy="6370975"/>
          </a:xfrm>
          <a:prstGeom prst="rect">
            <a:avLst/>
          </a:prstGeom>
          <a:noFill/>
        </p:spPr>
        <p:txBody>
          <a:bodyPr wrap="square" rtlCol="0">
            <a:spAutoFit/>
          </a:bodyPr>
          <a:lstStyle/>
          <a:p>
            <a:r>
              <a:rPr lang="en-US" sz="2400" dirty="0">
                <a:solidFill>
                  <a:schemeClr val="bg1"/>
                </a:solidFill>
              </a:rPr>
              <a:t>Atwood, </a:t>
            </a:r>
            <a:r>
              <a:rPr lang="en-US" sz="2400" dirty="0" smtClean="0">
                <a:solidFill>
                  <a:schemeClr val="bg1"/>
                </a:solidFill>
              </a:rPr>
              <a:t>Milan: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Atwood</a:t>
            </a:r>
            <a:r>
              <a:rPr lang="en-US" sz="2400" dirty="0">
                <a:solidFill>
                  <a:schemeClr val="bg1"/>
                </a:solidFill>
              </a:rPr>
              <a:t>, </a:t>
            </a:r>
            <a:r>
              <a:rPr lang="en-US" sz="2400" dirty="0" smtClean="0">
                <a:solidFill>
                  <a:schemeClr val="bg1"/>
                </a:solidFill>
              </a:rPr>
              <a:t>Rufus: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Bancroft</a:t>
            </a:r>
            <a:r>
              <a:rPr lang="en-US" sz="2400" dirty="0">
                <a:solidFill>
                  <a:schemeClr val="bg1"/>
                </a:solidFill>
              </a:rPr>
              <a:t>, </a:t>
            </a:r>
            <a:r>
              <a:rPr lang="en-US" sz="2400" dirty="0" smtClean="0">
                <a:solidFill>
                  <a:schemeClr val="bg1"/>
                </a:solidFill>
              </a:rPr>
              <a:t>Washington: </a:t>
            </a:r>
            <a:r>
              <a:rPr lang="en-US" sz="2400" dirty="0">
                <a:solidFill>
                  <a:schemeClr val="bg1"/>
                </a:solidFill>
              </a:rPr>
              <a:t>Disease</a:t>
            </a:r>
            <a:r>
              <a:rPr lang="en-US" sz="2400" dirty="0" smtClean="0">
                <a:solidFill>
                  <a:schemeClr val="bg1"/>
                </a:solidFill>
              </a:rPr>
              <a:t> </a:t>
            </a:r>
            <a:r>
              <a:rPr lang="en-US" sz="2400" dirty="0">
                <a:solidFill>
                  <a:schemeClr val="bg1"/>
                </a:solidFill>
              </a:rPr>
              <a:t>Hardy, </a:t>
            </a:r>
            <a:r>
              <a:rPr lang="en-US" sz="2400" dirty="0" smtClean="0">
                <a:solidFill>
                  <a:schemeClr val="bg1"/>
                </a:solidFill>
              </a:rPr>
              <a:t>George: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Kenerson</a:t>
            </a:r>
            <a:r>
              <a:rPr lang="en-US" sz="2400" dirty="0">
                <a:solidFill>
                  <a:schemeClr val="bg1"/>
                </a:solidFill>
              </a:rPr>
              <a:t>, </a:t>
            </a:r>
            <a:r>
              <a:rPr lang="en-US" sz="2400" dirty="0" err="1" smtClean="0">
                <a:solidFill>
                  <a:schemeClr val="bg1"/>
                </a:solidFill>
              </a:rPr>
              <a:t>Sylvanus</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Knight</a:t>
            </a:r>
            <a:r>
              <a:rPr lang="en-US" sz="2400" dirty="0">
                <a:solidFill>
                  <a:schemeClr val="bg1"/>
                </a:solidFill>
              </a:rPr>
              <a:t>, </a:t>
            </a:r>
            <a:r>
              <a:rPr lang="en-US" sz="2400" dirty="0" smtClean="0">
                <a:solidFill>
                  <a:schemeClr val="bg1"/>
                </a:solidFill>
              </a:rPr>
              <a:t>Harlan: </a:t>
            </a:r>
            <a:r>
              <a:rPr lang="en-US" sz="2400" dirty="0">
                <a:solidFill>
                  <a:schemeClr val="bg1"/>
                </a:solidFill>
              </a:rPr>
              <a:t>Fredericksburg</a:t>
            </a:r>
            <a:r>
              <a:rPr lang="en-US" sz="2400" dirty="0" smtClean="0">
                <a:solidFill>
                  <a:schemeClr val="bg1"/>
                </a:solidFill>
              </a:rPr>
              <a:t> </a:t>
            </a:r>
            <a:r>
              <a:rPr lang="en-US" sz="2400" dirty="0">
                <a:solidFill>
                  <a:schemeClr val="bg1"/>
                </a:solidFill>
              </a:rPr>
              <a:t>Osborn, </a:t>
            </a:r>
            <a:r>
              <a:rPr lang="en-US" sz="2400" dirty="0" err="1" smtClean="0">
                <a:solidFill>
                  <a:schemeClr val="bg1"/>
                </a:solidFill>
              </a:rPr>
              <a:t>Cortiss</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Osgood</a:t>
            </a:r>
            <a:r>
              <a:rPr lang="en-US" sz="2400" dirty="0">
                <a:solidFill>
                  <a:schemeClr val="bg1"/>
                </a:solidFill>
              </a:rPr>
              <a:t>, </a:t>
            </a:r>
            <a:r>
              <a:rPr lang="en-US" sz="2400" dirty="0" err="1" smtClean="0">
                <a:solidFill>
                  <a:schemeClr val="bg1"/>
                </a:solidFill>
              </a:rPr>
              <a:t>Abner</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Parker</a:t>
            </a:r>
            <a:r>
              <a:rPr lang="en-US" sz="2400" dirty="0">
                <a:solidFill>
                  <a:schemeClr val="bg1"/>
                </a:solidFill>
              </a:rPr>
              <a:t>, </a:t>
            </a:r>
            <a:r>
              <a:rPr lang="en-US" sz="2400" dirty="0" err="1" smtClean="0">
                <a:solidFill>
                  <a:schemeClr val="bg1"/>
                </a:solidFill>
              </a:rPr>
              <a:t>Lucius</a:t>
            </a:r>
            <a:r>
              <a:rPr lang="en-US" sz="2400" dirty="0" smtClean="0">
                <a:solidFill>
                  <a:schemeClr val="bg1"/>
                </a:solidFill>
              </a:rPr>
              <a:t>: </a:t>
            </a:r>
            <a:r>
              <a:rPr lang="en-US" sz="2400" dirty="0">
                <a:solidFill>
                  <a:schemeClr val="bg1"/>
                </a:solidFill>
              </a:rPr>
              <a:t>Winchester</a:t>
            </a:r>
            <a:r>
              <a:rPr lang="en-US" sz="2400" dirty="0" smtClean="0">
                <a:solidFill>
                  <a:schemeClr val="bg1"/>
                </a:solidFill>
              </a:rPr>
              <a:t> </a:t>
            </a:r>
          </a:p>
          <a:p>
            <a:r>
              <a:rPr lang="en-US" sz="2400" dirty="0" smtClean="0">
                <a:solidFill>
                  <a:schemeClr val="bg1"/>
                </a:solidFill>
              </a:rPr>
              <a:t>Phillips</a:t>
            </a:r>
            <a:r>
              <a:rPr lang="en-US" sz="2400" dirty="0">
                <a:solidFill>
                  <a:schemeClr val="bg1"/>
                </a:solidFill>
              </a:rPr>
              <a:t>, </a:t>
            </a:r>
            <a:r>
              <a:rPr lang="en-US" sz="2400" dirty="0" smtClean="0">
                <a:solidFill>
                  <a:schemeClr val="bg1"/>
                </a:solidFill>
              </a:rPr>
              <a:t>Joseph: </a:t>
            </a:r>
            <a:r>
              <a:rPr lang="en-US" sz="2400" dirty="0">
                <a:solidFill>
                  <a:schemeClr val="bg1"/>
                </a:solidFill>
              </a:rPr>
              <a:t>Wounds </a:t>
            </a:r>
            <a:r>
              <a:rPr lang="en-US" sz="2400" dirty="0" smtClean="0">
                <a:solidFill>
                  <a:schemeClr val="bg1"/>
                </a:solidFill>
              </a:rPr>
              <a:t>, CSA </a:t>
            </a:r>
            <a:r>
              <a:rPr lang="en-US" sz="2400" dirty="0">
                <a:solidFill>
                  <a:schemeClr val="bg1"/>
                </a:solidFill>
              </a:rPr>
              <a:t>Phillips, </a:t>
            </a:r>
            <a:r>
              <a:rPr lang="en-US" sz="2400" dirty="0" smtClean="0">
                <a:solidFill>
                  <a:schemeClr val="bg1"/>
                </a:solidFill>
              </a:rPr>
              <a:t>Judson: Wounds, CSA </a:t>
            </a:r>
            <a:r>
              <a:rPr lang="en-US" sz="2400" dirty="0">
                <a:solidFill>
                  <a:schemeClr val="bg1"/>
                </a:solidFill>
              </a:rPr>
              <a:t>Phillips, </a:t>
            </a:r>
            <a:r>
              <a:rPr lang="en-US" sz="2400" dirty="0" smtClean="0">
                <a:solidFill>
                  <a:schemeClr val="bg1"/>
                </a:solidFill>
              </a:rPr>
              <a:t>Minot: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Smith</a:t>
            </a:r>
            <a:r>
              <a:rPr lang="en-US" sz="2400" dirty="0">
                <a:solidFill>
                  <a:schemeClr val="bg1"/>
                </a:solidFill>
              </a:rPr>
              <a:t>, </a:t>
            </a:r>
            <a:r>
              <a:rPr lang="en-US" sz="2400" dirty="0" smtClean="0">
                <a:solidFill>
                  <a:schemeClr val="bg1"/>
                </a:solidFill>
              </a:rPr>
              <a:t>Nathaniel: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Stevens</a:t>
            </a:r>
            <a:r>
              <a:rPr lang="en-US" sz="2400" dirty="0">
                <a:solidFill>
                  <a:schemeClr val="bg1"/>
                </a:solidFill>
              </a:rPr>
              <a:t>, </a:t>
            </a:r>
            <a:r>
              <a:rPr lang="en-US" sz="2400" dirty="0" smtClean="0">
                <a:solidFill>
                  <a:schemeClr val="bg1"/>
                </a:solidFill>
              </a:rPr>
              <a:t>John: </a:t>
            </a:r>
            <a:r>
              <a:rPr lang="en-US" sz="2400" dirty="0">
                <a:solidFill>
                  <a:schemeClr val="bg1"/>
                </a:solidFill>
              </a:rPr>
              <a:t>2nd Manassas</a:t>
            </a:r>
            <a:r>
              <a:rPr lang="en-US" sz="2400" dirty="0" smtClean="0">
                <a:solidFill>
                  <a:schemeClr val="bg1"/>
                </a:solidFill>
              </a:rPr>
              <a:t> </a:t>
            </a:r>
          </a:p>
          <a:p>
            <a:r>
              <a:rPr lang="en-US" sz="2400" dirty="0" smtClean="0">
                <a:solidFill>
                  <a:schemeClr val="bg1"/>
                </a:solidFill>
              </a:rPr>
              <a:t>Taft</a:t>
            </a:r>
            <a:r>
              <a:rPr lang="en-US" sz="2400" dirty="0">
                <a:solidFill>
                  <a:schemeClr val="bg1"/>
                </a:solidFill>
              </a:rPr>
              <a:t>, </a:t>
            </a:r>
            <a:r>
              <a:rPr lang="en-US" sz="2400" dirty="0" smtClean="0">
                <a:solidFill>
                  <a:schemeClr val="bg1"/>
                </a:solidFill>
              </a:rPr>
              <a:t>Edward: </a:t>
            </a:r>
            <a:r>
              <a:rPr lang="en-US" sz="2400" dirty="0">
                <a:solidFill>
                  <a:schemeClr val="bg1"/>
                </a:solidFill>
              </a:rPr>
              <a:t>Williamsburg</a:t>
            </a:r>
            <a:r>
              <a:rPr lang="en-US" sz="2400" dirty="0" smtClean="0">
                <a:solidFill>
                  <a:schemeClr val="bg1"/>
                </a:solidFill>
              </a:rPr>
              <a:t> </a:t>
            </a:r>
          </a:p>
          <a:p>
            <a:r>
              <a:rPr lang="en-US" sz="2400" dirty="0" smtClean="0">
                <a:solidFill>
                  <a:schemeClr val="bg1"/>
                </a:solidFill>
              </a:rPr>
              <a:t>White</a:t>
            </a:r>
            <a:r>
              <a:rPr lang="en-US" sz="2400" dirty="0">
                <a:solidFill>
                  <a:schemeClr val="bg1"/>
                </a:solidFill>
              </a:rPr>
              <a:t>, </a:t>
            </a:r>
            <a:r>
              <a:rPr lang="en-US" sz="2400" dirty="0" smtClean="0">
                <a:solidFill>
                  <a:schemeClr val="bg1"/>
                </a:solidFill>
              </a:rPr>
              <a:t>Gilman: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Worth</a:t>
            </a:r>
            <a:r>
              <a:rPr lang="en-US" sz="2400" dirty="0">
                <a:solidFill>
                  <a:schemeClr val="bg1"/>
                </a:solidFill>
              </a:rPr>
              <a:t>, </a:t>
            </a:r>
            <a:r>
              <a:rPr lang="en-US" sz="2400" dirty="0" smtClean="0">
                <a:solidFill>
                  <a:schemeClr val="bg1"/>
                </a:solidFill>
              </a:rPr>
              <a:t>Charles: </a:t>
            </a:r>
            <a:r>
              <a:rPr lang="en-US" sz="2400" dirty="0">
                <a:solidFill>
                  <a:schemeClr val="bg1"/>
                </a:solidFill>
              </a:rPr>
              <a:t>Gettysburg</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Richmond</a:t>
            </a:r>
            <a:endParaRPr lang="en-US" sz="6000" dirty="0">
              <a:solidFill>
                <a:schemeClr val="bg1"/>
              </a:solidFill>
              <a:latin typeface="Edwardian Script ITC" pitchFamily="66" charset="0"/>
            </a:endParaRPr>
          </a:p>
        </p:txBody>
      </p:sp>
      <p:sp>
        <p:nvSpPr>
          <p:cNvPr id="5" name="TextBox 4"/>
          <p:cNvSpPr txBox="1"/>
          <p:nvPr/>
        </p:nvSpPr>
        <p:spPr>
          <a:xfrm>
            <a:off x="228600" y="1219200"/>
            <a:ext cx="4648200" cy="5632311"/>
          </a:xfrm>
          <a:prstGeom prst="rect">
            <a:avLst/>
          </a:prstGeom>
          <a:noFill/>
        </p:spPr>
        <p:txBody>
          <a:bodyPr wrap="square" rtlCol="0">
            <a:spAutoFit/>
          </a:bodyPr>
          <a:lstStyle/>
          <a:p>
            <a:r>
              <a:rPr lang="en-US" sz="2400" dirty="0">
                <a:solidFill>
                  <a:schemeClr val="bg1"/>
                </a:solidFill>
              </a:rPr>
              <a:t>Allen, </a:t>
            </a:r>
            <a:r>
              <a:rPr lang="en-US" sz="2400" dirty="0" smtClean="0">
                <a:solidFill>
                  <a:schemeClr val="bg1"/>
                </a:solidFill>
              </a:rPr>
              <a:t>Moses: </a:t>
            </a:r>
            <a:r>
              <a:rPr lang="en-US" sz="2400" dirty="0">
                <a:solidFill>
                  <a:schemeClr val="bg1"/>
                </a:solidFill>
              </a:rPr>
              <a:t>Winchester</a:t>
            </a:r>
            <a:r>
              <a:rPr lang="en-US" sz="2400" dirty="0" smtClean="0">
                <a:solidFill>
                  <a:schemeClr val="bg1"/>
                </a:solidFill>
              </a:rPr>
              <a:t> </a:t>
            </a:r>
          </a:p>
          <a:p>
            <a:r>
              <a:rPr lang="en-US" sz="2400" dirty="0" err="1" smtClean="0">
                <a:solidFill>
                  <a:schemeClr val="bg1"/>
                </a:solidFill>
              </a:rPr>
              <a:t>Ballou</a:t>
            </a:r>
            <a:r>
              <a:rPr lang="en-US" sz="2400" dirty="0">
                <a:solidFill>
                  <a:schemeClr val="bg1"/>
                </a:solidFill>
              </a:rPr>
              <a:t>, </a:t>
            </a:r>
            <a:r>
              <a:rPr lang="en-US" sz="2400" dirty="0" smtClean="0">
                <a:solidFill>
                  <a:schemeClr val="bg1"/>
                </a:solidFill>
              </a:rPr>
              <a:t>Alden: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Barrus</a:t>
            </a:r>
            <a:r>
              <a:rPr lang="en-US" sz="2400" dirty="0">
                <a:solidFill>
                  <a:schemeClr val="bg1"/>
                </a:solidFill>
              </a:rPr>
              <a:t>, </a:t>
            </a:r>
            <a:r>
              <a:rPr lang="en-US" sz="2400" dirty="0" smtClean="0">
                <a:solidFill>
                  <a:schemeClr val="bg1"/>
                </a:solidFill>
              </a:rPr>
              <a:t>Benjamin: </a:t>
            </a:r>
            <a:r>
              <a:rPr lang="en-US" sz="2400" dirty="0">
                <a:solidFill>
                  <a:schemeClr val="bg1"/>
                </a:solidFill>
              </a:rPr>
              <a:t>wounds</a:t>
            </a:r>
            <a:r>
              <a:rPr lang="en-US" sz="2400" dirty="0" smtClean="0">
                <a:solidFill>
                  <a:schemeClr val="bg1"/>
                </a:solidFill>
              </a:rPr>
              <a:t> </a:t>
            </a:r>
          </a:p>
          <a:p>
            <a:r>
              <a:rPr lang="en-US" sz="2400" dirty="0" err="1" smtClean="0">
                <a:solidFill>
                  <a:schemeClr val="bg1"/>
                </a:solidFill>
              </a:rPr>
              <a:t>Barrus</a:t>
            </a:r>
            <a:r>
              <a:rPr lang="en-US" sz="2400" dirty="0">
                <a:solidFill>
                  <a:schemeClr val="bg1"/>
                </a:solidFill>
              </a:rPr>
              <a:t>, </a:t>
            </a:r>
            <a:r>
              <a:rPr lang="en-US" sz="2400" dirty="0" smtClean="0">
                <a:solidFill>
                  <a:schemeClr val="bg1"/>
                </a:solidFill>
              </a:rPr>
              <a:t>George: </a:t>
            </a:r>
            <a:r>
              <a:rPr lang="en-US" sz="2400" dirty="0">
                <a:solidFill>
                  <a:schemeClr val="bg1"/>
                </a:solidFill>
              </a:rPr>
              <a:t>wounds</a:t>
            </a:r>
            <a:r>
              <a:rPr lang="en-US" sz="2400" dirty="0" smtClean="0">
                <a:solidFill>
                  <a:schemeClr val="bg1"/>
                </a:solidFill>
              </a:rPr>
              <a:t> </a:t>
            </a:r>
          </a:p>
          <a:p>
            <a:r>
              <a:rPr lang="en-US" sz="2400" dirty="0" err="1" smtClean="0">
                <a:solidFill>
                  <a:schemeClr val="bg1"/>
                </a:solidFill>
              </a:rPr>
              <a:t>Barrus</a:t>
            </a:r>
            <a:r>
              <a:rPr lang="en-US" sz="2400" dirty="0">
                <a:solidFill>
                  <a:schemeClr val="bg1"/>
                </a:solidFill>
              </a:rPr>
              <a:t>, </a:t>
            </a:r>
            <a:r>
              <a:rPr lang="en-US" sz="2400" dirty="0" smtClean="0">
                <a:solidFill>
                  <a:schemeClr val="bg1"/>
                </a:solidFill>
              </a:rPr>
              <a:t>Otis: </a:t>
            </a:r>
            <a:r>
              <a:rPr lang="en-US" sz="2400" dirty="0">
                <a:solidFill>
                  <a:schemeClr val="bg1"/>
                </a:solidFill>
              </a:rPr>
              <a:t>Winchester</a:t>
            </a:r>
            <a:r>
              <a:rPr lang="en-US" sz="2400" dirty="0" smtClean="0">
                <a:solidFill>
                  <a:schemeClr val="bg1"/>
                </a:solidFill>
              </a:rPr>
              <a:t> </a:t>
            </a:r>
          </a:p>
          <a:p>
            <a:r>
              <a:rPr lang="en-US" sz="2400" dirty="0" err="1" smtClean="0">
                <a:solidFill>
                  <a:schemeClr val="bg1"/>
                </a:solidFill>
              </a:rPr>
              <a:t>Bolles</a:t>
            </a:r>
            <a:r>
              <a:rPr lang="en-US" sz="2400" dirty="0">
                <a:solidFill>
                  <a:schemeClr val="bg1"/>
                </a:solidFill>
              </a:rPr>
              <a:t>, </a:t>
            </a:r>
            <a:r>
              <a:rPr lang="en-US" sz="2400" dirty="0" smtClean="0">
                <a:solidFill>
                  <a:schemeClr val="bg1"/>
                </a:solidFill>
              </a:rPr>
              <a:t>Henry: </a:t>
            </a:r>
            <a:r>
              <a:rPr lang="en-US" sz="2400" dirty="0">
                <a:solidFill>
                  <a:schemeClr val="bg1"/>
                </a:solidFill>
              </a:rPr>
              <a:t>accidental</a:t>
            </a:r>
            <a:r>
              <a:rPr lang="en-US" sz="2400" dirty="0" smtClean="0">
                <a:solidFill>
                  <a:schemeClr val="bg1"/>
                </a:solidFill>
              </a:rPr>
              <a:t> </a:t>
            </a:r>
          </a:p>
          <a:p>
            <a:r>
              <a:rPr lang="en-US" sz="2400" dirty="0" err="1" smtClean="0">
                <a:solidFill>
                  <a:schemeClr val="bg1"/>
                </a:solidFill>
              </a:rPr>
              <a:t>Bolles</a:t>
            </a:r>
            <a:r>
              <a:rPr lang="en-US" sz="2400" dirty="0">
                <a:solidFill>
                  <a:schemeClr val="bg1"/>
                </a:solidFill>
              </a:rPr>
              <a:t>, </a:t>
            </a:r>
            <a:r>
              <a:rPr lang="en-US" sz="2400" dirty="0" smtClean="0">
                <a:solidFill>
                  <a:schemeClr val="bg1"/>
                </a:solidFill>
              </a:rPr>
              <a:t>John: </a:t>
            </a:r>
            <a:r>
              <a:rPr lang="en-US" sz="2400" dirty="0">
                <a:solidFill>
                  <a:schemeClr val="bg1"/>
                </a:solidFill>
              </a:rPr>
              <a:t>Libby Prison</a:t>
            </a:r>
            <a:r>
              <a:rPr lang="en-US" sz="2400" dirty="0" smtClean="0">
                <a:solidFill>
                  <a:schemeClr val="bg1"/>
                </a:solidFill>
              </a:rPr>
              <a:t> </a:t>
            </a:r>
          </a:p>
          <a:p>
            <a:r>
              <a:rPr lang="en-US" sz="2400" dirty="0" err="1" smtClean="0">
                <a:solidFill>
                  <a:schemeClr val="bg1"/>
                </a:solidFill>
              </a:rPr>
              <a:t>Buffum</a:t>
            </a:r>
            <a:r>
              <a:rPr lang="en-US" sz="2400" dirty="0">
                <a:solidFill>
                  <a:schemeClr val="bg1"/>
                </a:solidFill>
              </a:rPr>
              <a:t>, </a:t>
            </a:r>
            <a:r>
              <a:rPr lang="en-US" sz="2400" dirty="0" err="1" smtClean="0">
                <a:solidFill>
                  <a:schemeClr val="bg1"/>
                </a:solidFill>
              </a:rPr>
              <a:t>Esek</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Cass</a:t>
            </a:r>
            <a:r>
              <a:rPr lang="en-US" sz="2400" dirty="0">
                <a:solidFill>
                  <a:schemeClr val="bg1"/>
                </a:solidFill>
              </a:rPr>
              <a:t>, </a:t>
            </a:r>
            <a:r>
              <a:rPr lang="en-US" sz="2400" dirty="0" smtClean="0">
                <a:solidFill>
                  <a:schemeClr val="bg1"/>
                </a:solidFill>
              </a:rPr>
              <a:t>Jarvis: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Colburn</a:t>
            </a:r>
            <a:r>
              <a:rPr lang="en-US" sz="2400" dirty="0">
                <a:solidFill>
                  <a:schemeClr val="bg1"/>
                </a:solidFill>
              </a:rPr>
              <a:t>, </a:t>
            </a:r>
            <a:r>
              <a:rPr lang="en-US" sz="2400" dirty="0" err="1" smtClean="0">
                <a:solidFill>
                  <a:schemeClr val="bg1"/>
                </a:solidFill>
              </a:rPr>
              <a:t>Artemas</a:t>
            </a:r>
            <a:r>
              <a:rPr lang="en-US" sz="2400" dirty="0" smtClean="0">
                <a:solidFill>
                  <a:schemeClr val="bg1"/>
                </a:solidFill>
              </a:rPr>
              <a:t>: </a:t>
            </a:r>
            <a:r>
              <a:rPr lang="en-US" sz="2400" dirty="0">
                <a:solidFill>
                  <a:schemeClr val="bg1"/>
                </a:solidFill>
              </a:rPr>
              <a:t>Winchester</a:t>
            </a:r>
            <a:r>
              <a:rPr lang="en-US" sz="2400" dirty="0" smtClean="0">
                <a:solidFill>
                  <a:schemeClr val="bg1"/>
                </a:solidFill>
              </a:rPr>
              <a:t> </a:t>
            </a:r>
            <a:r>
              <a:rPr lang="en-US" sz="2400" dirty="0">
                <a:solidFill>
                  <a:schemeClr val="bg1"/>
                </a:solidFill>
              </a:rPr>
              <a:t>Harris, Caleb</a:t>
            </a:r>
            <a:r>
              <a:rPr lang="en-US" sz="2400" dirty="0" smtClean="0">
                <a:solidFill>
                  <a:schemeClr val="bg1"/>
                </a:solidFill>
              </a:rPr>
              <a:t> ?</a:t>
            </a:r>
          </a:p>
          <a:p>
            <a:r>
              <a:rPr lang="en-US" sz="2400" dirty="0" smtClean="0">
                <a:solidFill>
                  <a:schemeClr val="bg1"/>
                </a:solidFill>
              </a:rPr>
              <a:t> </a:t>
            </a:r>
            <a:r>
              <a:rPr lang="en-US" sz="2400" dirty="0" err="1">
                <a:solidFill>
                  <a:schemeClr val="bg1"/>
                </a:solidFill>
              </a:rPr>
              <a:t>Jillson</a:t>
            </a:r>
            <a:r>
              <a:rPr lang="en-US" sz="2400" dirty="0">
                <a:solidFill>
                  <a:schemeClr val="bg1"/>
                </a:solidFill>
              </a:rPr>
              <a:t>, </a:t>
            </a:r>
            <a:r>
              <a:rPr lang="en-US" sz="2400" dirty="0" err="1" smtClean="0">
                <a:solidFill>
                  <a:schemeClr val="bg1"/>
                </a:solidFill>
              </a:rPr>
              <a:t>Almon</a:t>
            </a:r>
            <a:r>
              <a:rPr lang="en-US" sz="2400" dirty="0" smtClean="0">
                <a:solidFill>
                  <a:schemeClr val="bg1"/>
                </a:solidFill>
              </a:rPr>
              <a:t>: </a:t>
            </a:r>
            <a:r>
              <a:rPr lang="en-US" sz="2400" dirty="0">
                <a:solidFill>
                  <a:schemeClr val="bg1"/>
                </a:solidFill>
              </a:rPr>
              <a:t>Laurel Hill</a:t>
            </a:r>
            <a:r>
              <a:rPr lang="en-US" sz="2400" dirty="0" smtClean="0">
                <a:solidFill>
                  <a:schemeClr val="bg1"/>
                </a:solidFill>
              </a:rPr>
              <a:t> </a:t>
            </a:r>
          </a:p>
          <a:p>
            <a:r>
              <a:rPr lang="en-US" sz="2400" dirty="0" err="1" smtClean="0">
                <a:solidFill>
                  <a:schemeClr val="bg1"/>
                </a:solidFill>
              </a:rPr>
              <a:t>Jillson</a:t>
            </a:r>
            <a:r>
              <a:rPr lang="en-US" sz="2400" dirty="0">
                <a:solidFill>
                  <a:schemeClr val="bg1"/>
                </a:solidFill>
              </a:rPr>
              <a:t>, </a:t>
            </a:r>
            <a:r>
              <a:rPr lang="en-US" sz="2400" dirty="0" smtClean="0">
                <a:solidFill>
                  <a:schemeClr val="bg1"/>
                </a:solidFill>
              </a:rPr>
              <a:t>Silas: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Martin</a:t>
            </a:r>
            <a:r>
              <a:rPr lang="en-US" sz="2400" dirty="0">
                <a:solidFill>
                  <a:schemeClr val="bg1"/>
                </a:solidFill>
              </a:rPr>
              <a:t>, </a:t>
            </a:r>
            <a:r>
              <a:rPr lang="en-US" sz="2400" dirty="0" smtClean="0">
                <a:solidFill>
                  <a:schemeClr val="bg1"/>
                </a:solidFill>
              </a:rPr>
              <a:t>Stephen: </a:t>
            </a:r>
            <a:r>
              <a:rPr lang="en-US" sz="2400" dirty="0">
                <a:solidFill>
                  <a:schemeClr val="bg1"/>
                </a:solidFill>
              </a:rPr>
              <a:t>New Bern</a:t>
            </a:r>
            <a:r>
              <a:rPr lang="en-US" sz="2400" dirty="0" smtClean="0">
                <a:solidFill>
                  <a:schemeClr val="bg1"/>
                </a:solidFill>
              </a:rPr>
              <a:t> </a:t>
            </a:r>
          </a:p>
          <a:p>
            <a:r>
              <a:rPr lang="en-US" sz="2400" dirty="0" smtClean="0">
                <a:solidFill>
                  <a:schemeClr val="bg1"/>
                </a:solidFill>
              </a:rPr>
              <a:t>Newell</a:t>
            </a:r>
            <a:r>
              <a:rPr lang="en-US" sz="2400" dirty="0">
                <a:solidFill>
                  <a:schemeClr val="bg1"/>
                </a:solidFill>
              </a:rPr>
              <a:t>, </a:t>
            </a:r>
            <a:r>
              <a:rPr lang="en-US" sz="2400" dirty="0" smtClean="0">
                <a:solidFill>
                  <a:schemeClr val="bg1"/>
                </a:solidFill>
              </a:rPr>
              <a:t>Benjamin: </a:t>
            </a:r>
            <a:r>
              <a:rPr lang="en-US" sz="2400" dirty="0">
                <a:solidFill>
                  <a:schemeClr val="bg1"/>
                </a:solidFill>
              </a:rPr>
              <a:t>Disease</a:t>
            </a:r>
            <a:r>
              <a:rPr lang="en-US" sz="2400" dirty="0" smtClean="0">
                <a:solidFill>
                  <a:schemeClr val="bg1"/>
                </a:solidFill>
              </a:rPr>
              <a:t> </a:t>
            </a:r>
          </a:p>
        </p:txBody>
      </p:sp>
      <p:sp>
        <p:nvSpPr>
          <p:cNvPr id="4" name="TextBox 3"/>
          <p:cNvSpPr txBox="1"/>
          <p:nvPr/>
        </p:nvSpPr>
        <p:spPr>
          <a:xfrm>
            <a:off x="4495800" y="1219200"/>
            <a:ext cx="4648200" cy="1569660"/>
          </a:xfrm>
          <a:prstGeom prst="rect">
            <a:avLst/>
          </a:prstGeom>
          <a:noFill/>
        </p:spPr>
        <p:txBody>
          <a:bodyPr wrap="square" rtlCol="0">
            <a:spAutoFit/>
          </a:bodyPr>
          <a:lstStyle/>
          <a:p>
            <a:r>
              <a:rPr lang="en-US" sz="2400" dirty="0" smtClean="0">
                <a:solidFill>
                  <a:schemeClr val="bg1"/>
                </a:solidFill>
              </a:rPr>
              <a:t>Palmer</a:t>
            </a:r>
            <a:r>
              <a:rPr lang="en-US" sz="2400" dirty="0">
                <a:solidFill>
                  <a:schemeClr val="bg1"/>
                </a:solidFill>
              </a:rPr>
              <a:t>, </a:t>
            </a:r>
            <a:r>
              <a:rPr lang="en-US" sz="2400" dirty="0" smtClean="0">
                <a:solidFill>
                  <a:schemeClr val="bg1"/>
                </a:solidFill>
              </a:rPr>
              <a:t>Dexter: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Putney</a:t>
            </a:r>
            <a:r>
              <a:rPr lang="en-US" sz="2400" dirty="0">
                <a:solidFill>
                  <a:schemeClr val="bg1"/>
                </a:solidFill>
              </a:rPr>
              <a:t>, </a:t>
            </a:r>
            <a:r>
              <a:rPr lang="en-US" sz="2400" dirty="0" smtClean="0">
                <a:solidFill>
                  <a:schemeClr val="bg1"/>
                </a:solidFill>
              </a:rPr>
              <a:t>Nahum: </a:t>
            </a:r>
            <a:r>
              <a:rPr lang="en-US" sz="2400" dirty="0">
                <a:solidFill>
                  <a:schemeClr val="bg1"/>
                </a:solidFill>
              </a:rPr>
              <a:t>Algiers, LA</a:t>
            </a:r>
            <a:r>
              <a:rPr lang="en-US" sz="2400" dirty="0" smtClean="0">
                <a:solidFill>
                  <a:schemeClr val="bg1"/>
                </a:solidFill>
              </a:rPr>
              <a:t> </a:t>
            </a:r>
          </a:p>
          <a:p>
            <a:r>
              <a:rPr lang="en-US" sz="2400" dirty="0" smtClean="0">
                <a:solidFill>
                  <a:schemeClr val="bg1"/>
                </a:solidFill>
              </a:rPr>
              <a:t>Scott</a:t>
            </a:r>
            <a:r>
              <a:rPr lang="en-US" sz="2400" dirty="0">
                <a:solidFill>
                  <a:schemeClr val="bg1"/>
                </a:solidFill>
              </a:rPr>
              <a:t>, </a:t>
            </a:r>
            <a:r>
              <a:rPr lang="en-US" sz="2400" dirty="0" smtClean="0">
                <a:solidFill>
                  <a:schemeClr val="bg1"/>
                </a:solidFill>
              </a:rPr>
              <a:t>Walter: </a:t>
            </a:r>
            <a:r>
              <a:rPr lang="en-US" sz="2400" dirty="0">
                <a:solidFill>
                  <a:schemeClr val="bg1"/>
                </a:solidFill>
              </a:rPr>
              <a:t>Winchester</a:t>
            </a:r>
            <a:r>
              <a:rPr lang="en-US" sz="2400" dirty="0" smtClean="0">
                <a:solidFill>
                  <a:schemeClr val="bg1"/>
                </a:solidFill>
              </a:rPr>
              <a:t> </a:t>
            </a:r>
          </a:p>
          <a:p>
            <a:r>
              <a:rPr lang="en-US" sz="2400" dirty="0" smtClean="0">
                <a:solidFill>
                  <a:schemeClr val="bg1"/>
                </a:solidFill>
              </a:rPr>
              <a:t>Starkey</a:t>
            </a:r>
            <a:r>
              <a:rPr lang="en-US" sz="2400" dirty="0">
                <a:solidFill>
                  <a:schemeClr val="bg1"/>
                </a:solidFill>
              </a:rPr>
              <a:t>, </a:t>
            </a:r>
            <a:r>
              <a:rPr lang="en-US" sz="2400" dirty="0" smtClean="0">
                <a:solidFill>
                  <a:schemeClr val="bg1"/>
                </a:solidFill>
              </a:rPr>
              <a:t>John: </a:t>
            </a:r>
            <a:r>
              <a:rPr lang="en-US" sz="2400" dirty="0">
                <a:solidFill>
                  <a:schemeClr val="bg1"/>
                </a:solidFill>
              </a:rPr>
              <a:t>2nd Manassas</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Rindge</a:t>
            </a:r>
            <a:endParaRPr lang="en-US" sz="6000" dirty="0">
              <a:solidFill>
                <a:schemeClr val="bg1"/>
              </a:solidFill>
              <a:latin typeface="Edwardian Script ITC" pitchFamily="66" charset="0"/>
            </a:endParaRPr>
          </a:p>
        </p:txBody>
      </p:sp>
      <p:sp>
        <p:nvSpPr>
          <p:cNvPr id="5" name="TextBox 4"/>
          <p:cNvSpPr txBox="1"/>
          <p:nvPr/>
        </p:nvSpPr>
        <p:spPr>
          <a:xfrm>
            <a:off x="2971800" y="117693"/>
            <a:ext cx="4648200" cy="6740307"/>
          </a:xfrm>
          <a:prstGeom prst="rect">
            <a:avLst/>
          </a:prstGeom>
          <a:noFill/>
        </p:spPr>
        <p:txBody>
          <a:bodyPr wrap="square" rtlCol="0">
            <a:spAutoFit/>
          </a:bodyPr>
          <a:lstStyle/>
          <a:p>
            <a:r>
              <a:rPr lang="en-US" sz="2400" dirty="0">
                <a:solidFill>
                  <a:schemeClr val="bg1"/>
                </a:solidFill>
              </a:rPr>
              <a:t>Allen, </a:t>
            </a:r>
            <a:r>
              <a:rPr lang="en-US" sz="2400" dirty="0" smtClean="0">
                <a:solidFill>
                  <a:schemeClr val="bg1"/>
                </a:solidFill>
              </a:rPr>
              <a:t>Daniel: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Bradish</a:t>
            </a:r>
            <a:r>
              <a:rPr lang="en-US" sz="2400" dirty="0">
                <a:solidFill>
                  <a:schemeClr val="bg1"/>
                </a:solidFill>
              </a:rPr>
              <a:t>, </a:t>
            </a:r>
            <a:r>
              <a:rPr lang="en-US" sz="2400" dirty="0" smtClean="0">
                <a:solidFill>
                  <a:schemeClr val="bg1"/>
                </a:solidFill>
              </a:rPr>
              <a:t>George: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Clapp</a:t>
            </a:r>
            <a:r>
              <a:rPr lang="en-US" sz="2400" dirty="0">
                <a:solidFill>
                  <a:schemeClr val="bg1"/>
                </a:solidFill>
              </a:rPr>
              <a:t>, </a:t>
            </a:r>
            <a:r>
              <a:rPr lang="en-US" sz="2400" dirty="0" smtClean="0">
                <a:solidFill>
                  <a:schemeClr val="bg1"/>
                </a:solidFill>
              </a:rPr>
              <a:t>Cyrus: </a:t>
            </a:r>
            <a:r>
              <a:rPr lang="en-US" sz="2400" dirty="0">
                <a:solidFill>
                  <a:schemeClr val="bg1"/>
                </a:solidFill>
              </a:rPr>
              <a:t>2nd Manassas</a:t>
            </a:r>
            <a:r>
              <a:rPr lang="en-US" sz="2400" dirty="0" smtClean="0">
                <a:solidFill>
                  <a:schemeClr val="bg1"/>
                </a:solidFill>
              </a:rPr>
              <a:t> </a:t>
            </a:r>
            <a:r>
              <a:rPr lang="en-US" sz="2400" dirty="0">
                <a:solidFill>
                  <a:schemeClr val="bg1"/>
                </a:solidFill>
              </a:rPr>
              <a:t>Hastings, </a:t>
            </a:r>
            <a:r>
              <a:rPr lang="en-US" sz="2400" dirty="0" smtClean="0">
                <a:solidFill>
                  <a:schemeClr val="bg1"/>
                </a:solidFill>
              </a:rPr>
              <a:t>John: </a:t>
            </a:r>
            <a:r>
              <a:rPr lang="en-US" sz="2400" dirty="0">
                <a:solidFill>
                  <a:schemeClr val="bg1"/>
                </a:solidFill>
              </a:rPr>
              <a:t>2nd Manassas</a:t>
            </a:r>
            <a:r>
              <a:rPr lang="en-US" sz="2400" dirty="0" smtClean="0">
                <a:solidFill>
                  <a:schemeClr val="bg1"/>
                </a:solidFill>
              </a:rPr>
              <a:t> </a:t>
            </a:r>
            <a:r>
              <a:rPr lang="en-US" sz="2400" dirty="0">
                <a:solidFill>
                  <a:schemeClr val="bg1"/>
                </a:solidFill>
              </a:rPr>
              <a:t>Kemp, </a:t>
            </a:r>
            <a:r>
              <a:rPr lang="en-US" sz="2400" dirty="0" smtClean="0">
                <a:solidFill>
                  <a:schemeClr val="bg1"/>
                </a:solidFill>
              </a:rPr>
              <a:t>William: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Kimball</a:t>
            </a:r>
            <a:r>
              <a:rPr lang="en-US" sz="2400" dirty="0">
                <a:solidFill>
                  <a:schemeClr val="bg1"/>
                </a:solidFill>
              </a:rPr>
              <a:t>, </a:t>
            </a:r>
            <a:r>
              <a:rPr lang="en-US" sz="2400" dirty="0" smtClean="0">
                <a:solidFill>
                  <a:schemeClr val="bg1"/>
                </a:solidFill>
              </a:rPr>
              <a:t>George: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Norcross</a:t>
            </a:r>
            <a:r>
              <a:rPr lang="en-US" sz="2400" dirty="0">
                <a:solidFill>
                  <a:schemeClr val="bg1"/>
                </a:solidFill>
              </a:rPr>
              <a:t>, Dr. </a:t>
            </a:r>
            <a:r>
              <a:rPr lang="en-US" sz="2400" dirty="0" smtClean="0">
                <a:solidFill>
                  <a:schemeClr val="bg1"/>
                </a:solidFill>
              </a:rPr>
              <a:t>George: </a:t>
            </a:r>
            <a:r>
              <a:rPr lang="en-US" sz="2400" dirty="0">
                <a:solidFill>
                  <a:schemeClr val="bg1"/>
                </a:solidFill>
              </a:rPr>
              <a:t>Disease</a:t>
            </a:r>
            <a:r>
              <a:rPr lang="en-US" sz="2400" dirty="0" smtClean="0">
                <a:solidFill>
                  <a:schemeClr val="bg1"/>
                </a:solidFill>
              </a:rPr>
              <a:t> </a:t>
            </a:r>
            <a:r>
              <a:rPr lang="en-US" sz="2400" dirty="0">
                <a:solidFill>
                  <a:schemeClr val="bg1"/>
                </a:solidFill>
              </a:rPr>
              <a:t>Reynolds, </a:t>
            </a:r>
            <a:r>
              <a:rPr lang="en-US" sz="2400" dirty="0" smtClean="0">
                <a:solidFill>
                  <a:schemeClr val="bg1"/>
                </a:solidFill>
              </a:rPr>
              <a:t>John: </a:t>
            </a:r>
            <a:r>
              <a:rPr lang="en-US" sz="2400" dirty="0">
                <a:solidFill>
                  <a:schemeClr val="bg1"/>
                </a:solidFill>
              </a:rPr>
              <a:t>2nd Manassas</a:t>
            </a:r>
            <a:r>
              <a:rPr lang="en-US" sz="2400" dirty="0" smtClean="0">
                <a:solidFill>
                  <a:schemeClr val="bg1"/>
                </a:solidFill>
              </a:rPr>
              <a:t> </a:t>
            </a:r>
          </a:p>
          <a:p>
            <a:r>
              <a:rPr lang="en-US" sz="2400" dirty="0" smtClean="0">
                <a:solidFill>
                  <a:schemeClr val="bg1"/>
                </a:solidFill>
              </a:rPr>
              <a:t>Rice</a:t>
            </a:r>
            <a:r>
              <a:rPr lang="en-US" sz="2400" dirty="0">
                <a:solidFill>
                  <a:schemeClr val="bg1"/>
                </a:solidFill>
              </a:rPr>
              <a:t>, </a:t>
            </a:r>
            <a:r>
              <a:rPr lang="en-US" sz="2400" dirty="0" smtClean="0">
                <a:solidFill>
                  <a:schemeClr val="bg1"/>
                </a:solidFill>
              </a:rPr>
              <a:t>Elmer: </a:t>
            </a:r>
            <a:r>
              <a:rPr lang="en-US" sz="2400" dirty="0">
                <a:solidFill>
                  <a:schemeClr val="bg1"/>
                </a:solidFill>
              </a:rPr>
              <a:t>Camp </a:t>
            </a:r>
            <a:r>
              <a:rPr lang="en-US" sz="2400" dirty="0" err="1">
                <a:solidFill>
                  <a:schemeClr val="bg1"/>
                </a:solidFill>
              </a:rPr>
              <a:t>Stoneman</a:t>
            </a:r>
            <a:r>
              <a:rPr lang="en-US" sz="2400" dirty="0" smtClean="0">
                <a:solidFill>
                  <a:schemeClr val="bg1"/>
                </a:solidFill>
              </a:rPr>
              <a:t> </a:t>
            </a:r>
            <a:r>
              <a:rPr lang="en-US" sz="2400" dirty="0" err="1">
                <a:solidFill>
                  <a:schemeClr val="bg1"/>
                </a:solidFill>
              </a:rPr>
              <a:t>Shaffee</a:t>
            </a:r>
            <a:r>
              <a:rPr lang="en-US" sz="2400" dirty="0">
                <a:solidFill>
                  <a:schemeClr val="bg1"/>
                </a:solidFill>
              </a:rPr>
              <a:t>, </a:t>
            </a:r>
            <a:r>
              <a:rPr lang="en-US" sz="2400" dirty="0" smtClean="0">
                <a:solidFill>
                  <a:schemeClr val="bg1"/>
                </a:solidFill>
              </a:rPr>
              <a:t>Joseph: </a:t>
            </a:r>
            <a:r>
              <a:rPr lang="en-US" sz="2400" dirty="0">
                <a:solidFill>
                  <a:schemeClr val="bg1"/>
                </a:solidFill>
              </a:rPr>
              <a:t>Petersburg</a:t>
            </a:r>
            <a:r>
              <a:rPr lang="en-US" sz="2400" dirty="0" smtClean="0">
                <a:solidFill>
                  <a:schemeClr val="bg1"/>
                </a:solidFill>
              </a:rPr>
              <a:t> </a:t>
            </a:r>
          </a:p>
          <a:p>
            <a:r>
              <a:rPr lang="en-US" sz="2400" dirty="0" smtClean="0">
                <a:solidFill>
                  <a:schemeClr val="bg1"/>
                </a:solidFill>
              </a:rPr>
              <a:t>Smith</a:t>
            </a:r>
            <a:r>
              <a:rPr lang="en-US" sz="2400" dirty="0">
                <a:solidFill>
                  <a:schemeClr val="bg1"/>
                </a:solidFill>
              </a:rPr>
              <a:t>, </a:t>
            </a:r>
            <a:r>
              <a:rPr lang="en-US" sz="2400" dirty="0" smtClean="0">
                <a:solidFill>
                  <a:schemeClr val="bg1"/>
                </a:solidFill>
              </a:rPr>
              <a:t>Charles: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Smith</a:t>
            </a:r>
            <a:r>
              <a:rPr lang="en-US" sz="2400" dirty="0">
                <a:solidFill>
                  <a:schemeClr val="bg1"/>
                </a:solidFill>
              </a:rPr>
              <a:t>, </a:t>
            </a:r>
            <a:r>
              <a:rPr lang="en-US" sz="2400" dirty="0" smtClean="0">
                <a:solidFill>
                  <a:schemeClr val="bg1"/>
                </a:solidFill>
              </a:rPr>
              <a:t>Darwin: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Smith</a:t>
            </a:r>
            <a:r>
              <a:rPr lang="en-US" sz="2400" dirty="0">
                <a:solidFill>
                  <a:schemeClr val="bg1"/>
                </a:solidFill>
              </a:rPr>
              <a:t>, </a:t>
            </a:r>
            <a:r>
              <a:rPr lang="en-US" sz="2400" dirty="0" smtClean="0">
                <a:solidFill>
                  <a:schemeClr val="bg1"/>
                </a:solidFill>
              </a:rPr>
              <a:t>Henry: </a:t>
            </a:r>
            <a:r>
              <a:rPr lang="en-US" sz="2400" dirty="0" err="1">
                <a:solidFill>
                  <a:schemeClr val="bg1"/>
                </a:solidFill>
              </a:rPr>
              <a:t>Poolsville</a:t>
            </a:r>
            <a:r>
              <a:rPr lang="en-US" sz="2400" dirty="0">
                <a:solidFill>
                  <a:schemeClr val="bg1"/>
                </a:solidFill>
              </a:rPr>
              <a:t>, MD</a:t>
            </a:r>
            <a:r>
              <a:rPr lang="en-US" sz="2400" dirty="0" smtClean="0">
                <a:solidFill>
                  <a:schemeClr val="bg1"/>
                </a:solidFill>
              </a:rPr>
              <a:t> </a:t>
            </a:r>
          </a:p>
          <a:p>
            <a:r>
              <a:rPr lang="en-US" sz="2400" dirty="0" smtClean="0">
                <a:solidFill>
                  <a:schemeClr val="bg1"/>
                </a:solidFill>
              </a:rPr>
              <a:t>Smith</a:t>
            </a:r>
            <a:r>
              <a:rPr lang="en-US" sz="2400" dirty="0">
                <a:solidFill>
                  <a:schemeClr val="bg1"/>
                </a:solidFill>
              </a:rPr>
              <a:t>, </a:t>
            </a:r>
            <a:r>
              <a:rPr lang="en-US" sz="2400" dirty="0" smtClean="0">
                <a:solidFill>
                  <a:schemeClr val="bg1"/>
                </a:solidFill>
              </a:rPr>
              <a:t>Walter: </a:t>
            </a:r>
            <a:r>
              <a:rPr lang="en-US" sz="2400" dirty="0">
                <a:solidFill>
                  <a:schemeClr val="bg1"/>
                </a:solidFill>
              </a:rPr>
              <a:t>Lost at Sea</a:t>
            </a:r>
            <a:r>
              <a:rPr lang="en-US" sz="2400" dirty="0" smtClean="0">
                <a:solidFill>
                  <a:schemeClr val="bg1"/>
                </a:solidFill>
              </a:rPr>
              <a:t> </a:t>
            </a:r>
            <a:r>
              <a:rPr lang="en-US" sz="2400" dirty="0" err="1" smtClean="0">
                <a:solidFill>
                  <a:schemeClr val="bg1"/>
                </a:solidFill>
              </a:rPr>
              <a:t>Smith,Nathan</a:t>
            </a:r>
            <a:r>
              <a:rPr lang="en-US" sz="2400" dirty="0" smtClean="0">
                <a:solidFill>
                  <a:schemeClr val="bg1"/>
                </a:solidFill>
              </a:rPr>
              <a:t>: </a:t>
            </a:r>
            <a:r>
              <a:rPr lang="en-US" sz="2400" dirty="0">
                <a:solidFill>
                  <a:schemeClr val="bg1"/>
                </a:solidFill>
              </a:rPr>
              <a:t>Salisbury, NC</a:t>
            </a:r>
            <a:r>
              <a:rPr lang="en-US" sz="2400" dirty="0" smtClean="0">
                <a:solidFill>
                  <a:schemeClr val="bg1"/>
                </a:solidFill>
              </a:rPr>
              <a:t> </a:t>
            </a:r>
            <a:r>
              <a:rPr lang="en-US" sz="2400" dirty="0">
                <a:solidFill>
                  <a:schemeClr val="bg1"/>
                </a:solidFill>
              </a:rPr>
              <a:t>Stearns, </a:t>
            </a:r>
            <a:r>
              <a:rPr lang="en-US" sz="2400" dirty="0" smtClean="0">
                <a:solidFill>
                  <a:schemeClr val="bg1"/>
                </a:solidFill>
              </a:rPr>
              <a:t>George: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Stratton</a:t>
            </a:r>
            <a:r>
              <a:rPr lang="en-US" sz="2400" dirty="0">
                <a:solidFill>
                  <a:schemeClr val="bg1"/>
                </a:solidFill>
              </a:rPr>
              <a:t>, Edward</a:t>
            </a:r>
            <a:r>
              <a:rPr lang="en-US" sz="2400" dirty="0" smtClean="0">
                <a:solidFill>
                  <a:schemeClr val="bg1"/>
                </a:solidFill>
              </a:rPr>
              <a:t> :Disease </a:t>
            </a:r>
            <a:r>
              <a:rPr lang="en-US" sz="2400" dirty="0" err="1">
                <a:solidFill>
                  <a:schemeClr val="bg1"/>
                </a:solidFill>
              </a:rPr>
              <a:t>Withington</a:t>
            </a:r>
            <a:r>
              <a:rPr lang="en-US" sz="2400" dirty="0">
                <a:solidFill>
                  <a:schemeClr val="bg1"/>
                </a:solidFill>
              </a:rPr>
              <a:t>, </a:t>
            </a:r>
            <a:r>
              <a:rPr lang="en-US" sz="2400" dirty="0" smtClean="0">
                <a:solidFill>
                  <a:schemeClr val="bg1"/>
                </a:solidFill>
              </a:rPr>
              <a:t>William: </a:t>
            </a:r>
            <a:r>
              <a:rPr lang="en-US" sz="2400" dirty="0">
                <a:solidFill>
                  <a:schemeClr val="bg1"/>
                </a:solidFill>
              </a:rPr>
              <a:t>Disease</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Roxbury</a:t>
            </a:r>
            <a:endParaRPr lang="en-US" sz="6000" dirty="0">
              <a:solidFill>
                <a:schemeClr val="bg1"/>
              </a:solidFill>
              <a:latin typeface="Edwardian Script ITC" pitchFamily="66" charset="0"/>
            </a:endParaRPr>
          </a:p>
        </p:txBody>
      </p:sp>
      <p:sp>
        <p:nvSpPr>
          <p:cNvPr id="5" name="TextBox 4"/>
          <p:cNvSpPr txBox="1"/>
          <p:nvPr/>
        </p:nvSpPr>
        <p:spPr>
          <a:xfrm>
            <a:off x="2819400" y="1600200"/>
            <a:ext cx="4648200" cy="1938992"/>
          </a:xfrm>
          <a:prstGeom prst="rect">
            <a:avLst/>
          </a:prstGeom>
          <a:noFill/>
        </p:spPr>
        <p:txBody>
          <a:bodyPr wrap="square" rtlCol="0">
            <a:spAutoFit/>
          </a:bodyPr>
          <a:lstStyle/>
          <a:p>
            <a:r>
              <a:rPr lang="en-US" sz="2400" dirty="0">
                <a:solidFill>
                  <a:schemeClr val="bg1"/>
                </a:solidFill>
              </a:rPr>
              <a:t>Lawrence, </a:t>
            </a:r>
            <a:r>
              <a:rPr lang="en-US" sz="2400" dirty="0" smtClean="0">
                <a:solidFill>
                  <a:schemeClr val="bg1"/>
                </a:solidFill>
              </a:rPr>
              <a:t>Alanson: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Lewis</a:t>
            </a:r>
            <a:r>
              <a:rPr lang="en-US" sz="2400" dirty="0">
                <a:solidFill>
                  <a:schemeClr val="bg1"/>
                </a:solidFill>
              </a:rPr>
              <a:t>, </a:t>
            </a:r>
            <a:r>
              <a:rPr lang="en-US" sz="2400" dirty="0" smtClean="0">
                <a:solidFill>
                  <a:schemeClr val="bg1"/>
                </a:solidFill>
              </a:rPr>
              <a:t>John: </a:t>
            </a:r>
            <a:r>
              <a:rPr lang="en-US" sz="2400" dirty="0">
                <a:solidFill>
                  <a:schemeClr val="bg1"/>
                </a:solidFill>
              </a:rPr>
              <a:t>Fredericksburg</a:t>
            </a:r>
            <a:r>
              <a:rPr lang="en-US" sz="2400" dirty="0" smtClean="0">
                <a:solidFill>
                  <a:schemeClr val="bg1"/>
                </a:solidFill>
              </a:rPr>
              <a:t> </a:t>
            </a:r>
            <a:r>
              <a:rPr lang="en-US" sz="2400" dirty="0">
                <a:solidFill>
                  <a:schemeClr val="bg1"/>
                </a:solidFill>
              </a:rPr>
              <a:t>Thatcher, </a:t>
            </a:r>
            <a:r>
              <a:rPr lang="en-US" sz="2400" dirty="0" smtClean="0">
                <a:solidFill>
                  <a:schemeClr val="bg1"/>
                </a:solidFill>
              </a:rPr>
              <a:t>Charles: </a:t>
            </a:r>
            <a:r>
              <a:rPr lang="en-US" sz="2400" dirty="0">
                <a:solidFill>
                  <a:schemeClr val="bg1"/>
                </a:solidFill>
              </a:rPr>
              <a:t>Gettysburg</a:t>
            </a:r>
            <a:r>
              <a:rPr lang="en-US" sz="2400" dirty="0" smtClean="0">
                <a:solidFill>
                  <a:schemeClr val="bg1"/>
                </a:solidFill>
              </a:rPr>
              <a:t> </a:t>
            </a:r>
            <a:r>
              <a:rPr lang="en-US" sz="2400" dirty="0">
                <a:solidFill>
                  <a:schemeClr val="bg1"/>
                </a:solidFill>
              </a:rPr>
              <a:t>Wheeler, </a:t>
            </a:r>
            <a:r>
              <a:rPr lang="en-US" sz="2400" dirty="0" smtClean="0">
                <a:solidFill>
                  <a:schemeClr val="bg1"/>
                </a:solidFill>
              </a:rPr>
              <a:t>Albert: </a:t>
            </a:r>
            <a:r>
              <a:rPr lang="en-US" sz="2400" dirty="0">
                <a:solidFill>
                  <a:schemeClr val="bg1"/>
                </a:solidFill>
              </a:rPr>
              <a:t>Wounds</a:t>
            </a:r>
            <a:r>
              <a:rPr lang="en-US" sz="2400" dirty="0" smtClean="0">
                <a:solidFill>
                  <a:schemeClr val="bg1"/>
                </a:solidFill>
              </a:rPr>
              <a:t> </a:t>
            </a:r>
          </a:p>
          <a:p>
            <a:r>
              <a:rPr lang="en-US" sz="2400" dirty="0" smtClean="0">
                <a:solidFill>
                  <a:schemeClr val="bg1"/>
                </a:solidFill>
              </a:rPr>
              <a:t>Wyman</a:t>
            </a:r>
            <a:r>
              <a:rPr lang="en-US" sz="2400" dirty="0">
                <a:solidFill>
                  <a:schemeClr val="bg1"/>
                </a:solidFill>
              </a:rPr>
              <a:t>, </a:t>
            </a:r>
            <a:r>
              <a:rPr lang="en-US" sz="2400" dirty="0" smtClean="0">
                <a:solidFill>
                  <a:schemeClr val="bg1"/>
                </a:solidFill>
              </a:rPr>
              <a:t>Thomas: </a:t>
            </a:r>
            <a:r>
              <a:rPr lang="en-US" sz="2400" dirty="0">
                <a:solidFill>
                  <a:schemeClr val="bg1"/>
                </a:solidFill>
              </a:rPr>
              <a:t>disease</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Stoddard</a:t>
            </a:r>
            <a:endParaRPr lang="en-US" sz="6000" dirty="0">
              <a:solidFill>
                <a:schemeClr val="bg1"/>
              </a:solidFill>
              <a:latin typeface="Edwardian Script ITC" pitchFamily="66" charset="0"/>
            </a:endParaRPr>
          </a:p>
        </p:txBody>
      </p:sp>
      <p:sp>
        <p:nvSpPr>
          <p:cNvPr id="5" name="TextBox 4"/>
          <p:cNvSpPr txBox="1"/>
          <p:nvPr/>
        </p:nvSpPr>
        <p:spPr>
          <a:xfrm>
            <a:off x="2819400" y="1225689"/>
            <a:ext cx="4648200" cy="5262979"/>
          </a:xfrm>
          <a:prstGeom prst="rect">
            <a:avLst/>
          </a:prstGeom>
          <a:noFill/>
        </p:spPr>
        <p:txBody>
          <a:bodyPr wrap="square" rtlCol="0">
            <a:spAutoFit/>
          </a:bodyPr>
          <a:lstStyle/>
          <a:p>
            <a:r>
              <a:rPr lang="en-US" sz="2400" dirty="0">
                <a:solidFill>
                  <a:schemeClr val="bg1"/>
                </a:solidFill>
              </a:rPr>
              <a:t>Durand, </a:t>
            </a:r>
            <a:r>
              <a:rPr lang="en-US" sz="2400" dirty="0" smtClean="0">
                <a:solidFill>
                  <a:schemeClr val="bg1"/>
                </a:solidFill>
              </a:rPr>
              <a:t>Joel: </a:t>
            </a:r>
            <a:r>
              <a:rPr lang="en-US" sz="2400" dirty="0">
                <a:solidFill>
                  <a:schemeClr val="bg1"/>
                </a:solidFill>
              </a:rPr>
              <a:t>Wounds</a:t>
            </a:r>
            <a:r>
              <a:rPr lang="en-US" sz="2400" dirty="0" smtClean="0">
                <a:solidFill>
                  <a:schemeClr val="bg1"/>
                </a:solidFill>
              </a:rPr>
              <a:t> </a:t>
            </a:r>
          </a:p>
          <a:p>
            <a:r>
              <a:rPr lang="en-US" sz="2400" dirty="0" smtClean="0">
                <a:solidFill>
                  <a:schemeClr val="bg1"/>
                </a:solidFill>
              </a:rPr>
              <a:t>Fox</a:t>
            </a:r>
            <a:r>
              <a:rPr lang="en-US" sz="2400" dirty="0">
                <a:solidFill>
                  <a:schemeClr val="bg1"/>
                </a:solidFill>
              </a:rPr>
              <a:t>, </a:t>
            </a:r>
            <a:r>
              <a:rPr lang="en-US" sz="2400" dirty="0" smtClean="0">
                <a:solidFill>
                  <a:schemeClr val="bg1"/>
                </a:solidFill>
              </a:rPr>
              <a:t>George: </a:t>
            </a:r>
            <a:r>
              <a:rPr lang="en-US" sz="2400" dirty="0">
                <a:solidFill>
                  <a:schemeClr val="bg1"/>
                </a:solidFill>
              </a:rPr>
              <a:t>Antietam</a:t>
            </a:r>
            <a:r>
              <a:rPr lang="en-US" sz="2400" dirty="0" smtClean="0">
                <a:solidFill>
                  <a:schemeClr val="bg1"/>
                </a:solidFill>
              </a:rPr>
              <a:t> </a:t>
            </a:r>
          </a:p>
          <a:p>
            <a:r>
              <a:rPr lang="en-US" sz="2400" dirty="0" smtClean="0">
                <a:solidFill>
                  <a:schemeClr val="bg1"/>
                </a:solidFill>
              </a:rPr>
              <a:t>Greene</a:t>
            </a:r>
            <a:r>
              <a:rPr lang="en-US" sz="2400" dirty="0">
                <a:solidFill>
                  <a:schemeClr val="bg1"/>
                </a:solidFill>
              </a:rPr>
              <a:t>, </a:t>
            </a:r>
            <a:r>
              <a:rPr lang="en-US" sz="2400" dirty="0" smtClean="0">
                <a:solidFill>
                  <a:schemeClr val="bg1"/>
                </a:solidFill>
              </a:rPr>
              <a:t>Reuben: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Heath</a:t>
            </a:r>
            <a:r>
              <a:rPr lang="en-US" sz="2400" dirty="0">
                <a:solidFill>
                  <a:schemeClr val="bg1"/>
                </a:solidFill>
              </a:rPr>
              <a:t>, </a:t>
            </a:r>
            <a:r>
              <a:rPr lang="en-US" sz="2400" dirty="0" smtClean="0">
                <a:solidFill>
                  <a:schemeClr val="bg1"/>
                </a:solidFill>
              </a:rPr>
              <a:t>Justus: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Hoffman</a:t>
            </a:r>
            <a:r>
              <a:rPr lang="en-US" sz="2400" dirty="0">
                <a:solidFill>
                  <a:schemeClr val="bg1"/>
                </a:solidFill>
              </a:rPr>
              <a:t>, </a:t>
            </a:r>
            <a:r>
              <a:rPr lang="en-US" sz="2400" dirty="0" smtClean="0">
                <a:solidFill>
                  <a:schemeClr val="bg1"/>
                </a:solidFill>
              </a:rPr>
              <a:t>Peter: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Messinger</a:t>
            </a:r>
            <a:r>
              <a:rPr lang="en-US" sz="2400" dirty="0">
                <a:solidFill>
                  <a:schemeClr val="bg1"/>
                </a:solidFill>
              </a:rPr>
              <a:t>, </a:t>
            </a:r>
            <a:r>
              <a:rPr lang="en-US" sz="2400" dirty="0" smtClean="0">
                <a:solidFill>
                  <a:schemeClr val="bg1"/>
                </a:solidFill>
              </a:rPr>
              <a:t>Addison: </a:t>
            </a:r>
            <a:r>
              <a:rPr lang="en-US" sz="2400" dirty="0">
                <a:solidFill>
                  <a:schemeClr val="bg1"/>
                </a:solidFill>
              </a:rPr>
              <a:t>Cold Harbor</a:t>
            </a:r>
            <a:r>
              <a:rPr lang="en-US" sz="2400" dirty="0" smtClean="0">
                <a:solidFill>
                  <a:schemeClr val="bg1"/>
                </a:solidFill>
              </a:rPr>
              <a:t> </a:t>
            </a:r>
            <a:r>
              <a:rPr lang="en-US" sz="2400" dirty="0">
                <a:solidFill>
                  <a:schemeClr val="bg1"/>
                </a:solidFill>
              </a:rPr>
              <a:t>Reed, </a:t>
            </a:r>
            <a:r>
              <a:rPr lang="en-US" sz="2400" dirty="0" smtClean="0">
                <a:solidFill>
                  <a:schemeClr val="bg1"/>
                </a:solidFill>
              </a:rPr>
              <a:t>Charles: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Stevens</a:t>
            </a:r>
            <a:r>
              <a:rPr lang="en-US" sz="2400" dirty="0">
                <a:solidFill>
                  <a:schemeClr val="bg1"/>
                </a:solidFill>
              </a:rPr>
              <a:t>, </a:t>
            </a:r>
            <a:r>
              <a:rPr lang="en-US" sz="2400" dirty="0" smtClean="0">
                <a:solidFill>
                  <a:schemeClr val="bg1"/>
                </a:solidFill>
              </a:rPr>
              <a:t>Anthony: </a:t>
            </a:r>
            <a:r>
              <a:rPr lang="en-US" sz="2400" dirty="0">
                <a:solidFill>
                  <a:schemeClr val="bg1"/>
                </a:solidFill>
              </a:rPr>
              <a:t>Fredericksburg</a:t>
            </a:r>
            <a:r>
              <a:rPr lang="en-US" sz="2400" dirty="0" smtClean="0">
                <a:solidFill>
                  <a:schemeClr val="bg1"/>
                </a:solidFill>
              </a:rPr>
              <a:t> </a:t>
            </a:r>
            <a:r>
              <a:rPr lang="en-US" sz="2400" dirty="0">
                <a:solidFill>
                  <a:schemeClr val="bg1"/>
                </a:solidFill>
              </a:rPr>
              <a:t>Stevens, </a:t>
            </a:r>
            <a:r>
              <a:rPr lang="en-US" sz="2400" dirty="0" smtClean="0">
                <a:solidFill>
                  <a:schemeClr val="bg1"/>
                </a:solidFill>
              </a:rPr>
              <a:t>Henry: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Tyler</a:t>
            </a:r>
            <a:r>
              <a:rPr lang="en-US" sz="2400" dirty="0">
                <a:solidFill>
                  <a:schemeClr val="bg1"/>
                </a:solidFill>
              </a:rPr>
              <a:t>, </a:t>
            </a:r>
            <a:r>
              <a:rPr lang="en-US" sz="2400" dirty="0" smtClean="0">
                <a:solidFill>
                  <a:schemeClr val="bg1"/>
                </a:solidFill>
              </a:rPr>
              <a:t>John: </a:t>
            </a:r>
            <a:r>
              <a:rPr lang="en-US" sz="2400" dirty="0">
                <a:solidFill>
                  <a:schemeClr val="bg1"/>
                </a:solidFill>
              </a:rPr>
              <a:t>2nd Manassas</a:t>
            </a:r>
            <a:r>
              <a:rPr lang="en-US" sz="2400" dirty="0" smtClean="0">
                <a:solidFill>
                  <a:schemeClr val="bg1"/>
                </a:solidFill>
              </a:rPr>
              <a:t> </a:t>
            </a:r>
          </a:p>
          <a:p>
            <a:r>
              <a:rPr lang="en-US" sz="2400" dirty="0" smtClean="0">
                <a:solidFill>
                  <a:schemeClr val="bg1"/>
                </a:solidFill>
              </a:rPr>
              <a:t>Weber</a:t>
            </a:r>
            <a:r>
              <a:rPr lang="en-US" sz="2400" dirty="0">
                <a:solidFill>
                  <a:schemeClr val="bg1"/>
                </a:solidFill>
              </a:rPr>
              <a:t>, </a:t>
            </a:r>
            <a:r>
              <a:rPr lang="en-US" sz="2400" dirty="0" smtClean="0">
                <a:solidFill>
                  <a:schemeClr val="bg1"/>
                </a:solidFill>
              </a:rPr>
              <a:t>Conrad: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Wilson</a:t>
            </a:r>
            <a:r>
              <a:rPr lang="en-US" sz="2400" dirty="0">
                <a:solidFill>
                  <a:schemeClr val="bg1"/>
                </a:solidFill>
              </a:rPr>
              <a:t>, </a:t>
            </a:r>
            <a:r>
              <a:rPr lang="en-US" sz="2400" dirty="0" err="1" smtClean="0">
                <a:solidFill>
                  <a:schemeClr val="bg1"/>
                </a:solidFill>
              </a:rPr>
              <a:t>Asa</a:t>
            </a:r>
            <a:r>
              <a:rPr lang="en-US" sz="2400" dirty="0" smtClean="0">
                <a:solidFill>
                  <a:schemeClr val="bg1"/>
                </a:solidFill>
              </a:rPr>
              <a:t>: </a:t>
            </a:r>
            <a:r>
              <a:rPr lang="en-US" sz="2400" dirty="0">
                <a:solidFill>
                  <a:schemeClr val="bg1"/>
                </a:solidFill>
              </a:rPr>
              <a:t>Pt. Lookout, MD</a:t>
            </a:r>
            <a:r>
              <a:rPr lang="en-US" sz="2400" dirty="0" smtClean="0">
                <a:solidFill>
                  <a:schemeClr val="bg1"/>
                </a:solidFill>
              </a:rPr>
              <a:t> </a:t>
            </a:r>
            <a:r>
              <a:rPr lang="en-US" sz="2400" dirty="0">
                <a:solidFill>
                  <a:schemeClr val="bg1"/>
                </a:solidFill>
              </a:rPr>
              <a:t>Wood, </a:t>
            </a:r>
            <a:r>
              <a:rPr lang="en-US" sz="2400" dirty="0" smtClean="0">
                <a:solidFill>
                  <a:schemeClr val="bg1"/>
                </a:solidFill>
              </a:rPr>
              <a:t>Carlos: </a:t>
            </a:r>
            <a:r>
              <a:rPr lang="en-US" sz="2400" dirty="0">
                <a:solidFill>
                  <a:schemeClr val="bg1"/>
                </a:solidFill>
              </a:rPr>
              <a:t>Wounds</a:t>
            </a:r>
            <a:r>
              <a:rPr lang="en-US" sz="2400" dirty="0" smtClean="0">
                <a:solidFill>
                  <a:schemeClr val="bg1"/>
                </a:solidFill>
              </a:rPr>
              <a:t> </a:t>
            </a:r>
          </a:p>
          <a:p>
            <a:r>
              <a:rPr lang="en-US" sz="2400" dirty="0" smtClean="0">
                <a:solidFill>
                  <a:schemeClr val="bg1"/>
                </a:solidFill>
              </a:rPr>
              <a:t>Wood</a:t>
            </a:r>
            <a:r>
              <a:rPr lang="en-US" sz="2400" dirty="0">
                <a:solidFill>
                  <a:schemeClr val="bg1"/>
                </a:solidFill>
              </a:rPr>
              <a:t>, </a:t>
            </a:r>
            <a:r>
              <a:rPr lang="en-US" sz="2400" dirty="0" smtClean="0">
                <a:solidFill>
                  <a:schemeClr val="bg1"/>
                </a:solidFill>
              </a:rPr>
              <a:t>Samuel: </a:t>
            </a:r>
            <a:r>
              <a:rPr lang="en-US" sz="2400" dirty="0">
                <a:solidFill>
                  <a:schemeClr val="bg1"/>
                </a:solidFill>
              </a:rPr>
              <a:t>Fort Wagner</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Sullivan</a:t>
            </a:r>
            <a:endParaRPr lang="en-US" sz="6000" dirty="0">
              <a:solidFill>
                <a:schemeClr val="bg1"/>
              </a:solidFill>
              <a:latin typeface="Edwardian Script ITC" pitchFamily="66" charset="0"/>
            </a:endParaRPr>
          </a:p>
        </p:txBody>
      </p:sp>
      <p:sp>
        <p:nvSpPr>
          <p:cNvPr id="5" name="TextBox 4"/>
          <p:cNvSpPr txBox="1"/>
          <p:nvPr/>
        </p:nvSpPr>
        <p:spPr>
          <a:xfrm>
            <a:off x="2819400" y="1225689"/>
            <a:ext cx="4648200" cy="4893647"/>
          </a:xfrm>
          <a:prstGeom prst="rect">
            <a:avLst/>
          </a:prstGeom>
          <a:noFill/>
        </p:spPr>
        <p:txBody>
          <a:bodyPr wrap="square" rtlCol="0">
            <a:spAutoFit/>
          </a:bodyPr>
          <a:lstStyle/>
          <a:p>
            <a:r>
              <a:rPr lang="en-US" sz="2400" dirty="0">
                <a:solidFill>
                  <a:schemeClr val="bg1"/>
                </a:solidFill>
              </a:rPr>
              <a:t>Black, </a:t>
            </a:r>
            <a:r>
              <a:rPr lang="en-US" sz="2400" dirty="0" smtClean="0">
                <a:solidFill>
                  <a:schemeClr val="bg1"/>
                </a:solidFill>
              </a:rPr>
              <a:t>Silas: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Breed</a:t>
            </a:r>
            <a:r>
              <a:rPr lang="en-US" sz="2400" dirty="0">
                <a:solidFill>
                  <a:schemeClr val="bg1"/>
                </a:solidFill>
              </a:rPr>
              <a:t>, </a:t>
            </a:r>
            <a:r>
              <a:rPr lang="en-US" sz="2400" dirty="0" smtClean="0">
                <a:solidFill>
                  <a:schemeClr val="bg1"/>
                </a:solidFill>
              </a:rPr>
              <a:t>German: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Frost</a:t>
            </a:r>
            <a:r>
              <a:rPr lang="en-US" sz="2400" dirty="0">
                <a:solidFill>
                  <a:schemeClr val="bg1"/>
                </a:solidFill>
              </a:rPr>
              <a:t>, </a:t>
            </a:r>
            <a:r>
              <a:rPr lang="en-US" sz="2400" dirty="0" smtClean="0">
                <a:solidFill>
                  <a:schemeClr val="bg1"/>
                </a:solidFill>
              </a:rPr>
              <a:t>Edwin: </a:t>
            </a:r>
            <a:r>
              <a:rPr lang="en-US" sz="2400" dirty="0">
                <a:solidFill>
                  <a:schemeClr val="bg1"/>
                </a:solidFill>
              </a:rPr>
              <a:t>Cold Harbor</a:t>
            </a:r>
            <a:r>
              <a:rPr lang="en-US" sz="2400" dirty="0" smtClean="0">
                <a:solidFill>
                  <a:schemeClr val="bg1"/>
                </a:solidFill>
              </a:rPr>
              <a:t> </a:t>
            </a:r>
          </a:p>
          <a:p>
            <a:r>
              <a:rPr lang="en-US" sz="2400" dirty="0" smtClean="0">
                <a:solidFill>
                  <a:schemeClr val="bg1"/>
                </a:solidFill>
              </a:rPr>
              <a:t>Holt</a:t>
            </a:r>
            <a:r>
              <a:rPr lang="en-US" sz="2400" dirty="0">
                <a:solidFill>
                  <a:schemeClr val="bg1"/>
                </a:solidFill>
              </a:rPr>
              <a:t>, </a:t>
            </a:r>
            <a:r>
              <a:rPr lang="en-US" sz="2400" dirty="0" smtClean="0">
                <a:solidFill>
                  <a:schemeClr val="bg1"/>
                </a:solidFill>
              </a:rPr>
              <a:t>Russell: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MacDonald</a:t>
            </a:r>
            <a:r>
              <a:rPr lang="en-US" sz="2400" dirty="0">
                <a:solidFill>
                  <a:schemeClr val="bg1"/>
                </a:solidFill>
              </a:rPr>
              <a:t>, </a:t>
            </a:r>
            <a:r>
              <a:rPr lang="en-US" sz="2400" dirty="0" smtClean="0">
                <a:solidFill>
                  <a:schemeClr val="bg1"/>
                </a:solidFill>
              </a:rPr>
              <a:t>Patrick: </a:t>
            </a:r>
            <a:r>
              <a:rPr lang="en-US" sz="2400" dirty="0">
                <a:solidFill>
                  <a:schemeClr val="bg1"/>
                </a:solidFill>
              </a:rPr>
              <a:t>2nd Manassas</a:t>
            </a:r>
            <a:r>
              <a:rPr lang="en-US" sz="2400" dirty="0" smtClean="0">
                <a:solidFill>
                  <a:schemeClr val="bg1"/>
                </a:solidFill>
              </a:rPr>
              <a:t> </a:t>
            </a:r>
            <a:r>
              <a:rPr lang="en-US" sz="2400" dirty="0" err="1">
                <a:solidFill>
                  <a:schemeClr val="bg1"/>
                </a:solidFill>
              </a:rPr>
              <a:t>Nims</a:t>
            </a:r>
            <a:r>
              <a:rPr lang="en-US" sz="2400" dirty="0">
                <a:solidFill>
                  <a:schemeClr val="bg1"/>
                </a:solidFill>
              </a:rPr>
              <a:t>, </a:t>
            </a:r>
            <a:r>
              <a:rPr lang="en-US" sz="2400" dirty="0" smtClean="0">
                <a:solidFill>
                  <a:schemeClr val="bg1"/>
                </a:solidFill>
              </a:rPr>
              <a:t>Edwin: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Rugg</a:t>
            </a:r>
            <a:r>
              <a:rPr lang="en-US" sz="2400" dirty="0">
                <a:solidFill>
                  <a:schemeClr val="bg1"/>
                </a:solidFill>
              </a:rPr>
              <a:t>, </a:t>
            </a:r>
            <a:r>
              <a:rPr lang="en-US" sz="2400" dirty="0" smtClean="0">
                <a:solidFill>
                  <a:schemeClr val="bg1"/>
                </a:solidFill>
              </a:rPr>
              <a:t>Andrew: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Rugg</a:t>
            </a:r>
            <a:r>
              <a:rPr lang="en-US" sz="2400" dirty="0">
                <a:solidFill>
                  <a:schemeClr val="bg1"/>
                </a:solidFill>
              </a:rPr>
              <a:t>, </a:t>
            </a:r>
            <a:r>
              <a:rPr lang="en-US" sz="2400" dirty="0" smtClean="0">
                <a:solidFill>
                  <a:schemeClr val="bg1"/>
                </a:solidFill>
              </a:rPr>
              <a:t>Gardner: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Spaulding</a:t>
            </a:r>
            <a:r>
              <a:rPr lang="en-US" sz="2400" dirty="0">
                <a:solidFill>
                  <a:schemeClr val="bg1"/>
                </a:solidFill>
              </a:rPr>
              <a:t>, </a:t>
            </a:r>
            <a:r>
              <a:rPr lang="en-US" sz="2400" dirty="0" smtClean="0">
                <a:solidFill>
                  <a:schemeClr val="bg1"/>
                </a:solidFill>
              </a:rPr>
              <a:t>Dauphin: </a:t>
            </a:r>
            <a:r>
              <a:rPr lang="en-US" sz="2400" dirty="0">
                <a:solidFill>
                  <a:schemeClr val="bg1"/>
                </a:solidFill>
              </a:rPr>
              <a:t>Disease</a:t>
            </a:r>
            <a:r>
              <a:rPr lang="en-US" sz="2400" dirty="0" smtClean="0">
                <a:solidFill>
                  <a:schemeClr val="bg1"/>
                </a:solidFill>
              </a:rPr>
              <a:t> </a:t>
            </a:r>
            <a:r>
              <a:rPr lang="en-US" sz="2400" dirty="0">
                <a:solidFill>
                  <a:schemeClr val="bg1"/>
                </a:solidFill>
              </a:rPr>
              <a:t>Spaulding, </a:t>
            </a:r>
            <a:r>
              <a:rPr lang="en-US" sz="2400" dirty="0" smtClean="0">
                <a:solidFill>
                  <a:schemeClr val="bg1"/>
                </a:solidFill>
              </a:rPr>
              <a:t>Henry: </a:t>
            </a:r>
            <a:r>
              <a:rPr lang="en-US" sz="2400" dirty="0">
                <a:solidFill>
                  <a:schemeClr val="bg1"/>
                </a:solidFill>
              </a:rPr>
              <a:t>Disease</a:t>
            </a:r>
            <a:r>
              <a:rPr lang="en-US" sz="2400" dirty="0" smtClean="0">
                <a:solidFill>
                  <a:schemeClr val="bg1"/>
                </a:solidFill>
              </a:rPr>
              <a:t> </a:t>
            </a:r>
            <a:r>
              <a:rPr lang="en-US" sz="2400" dirty="0">
                <a:solidFill>
                  <a:schemeClr val="bg1"/>
                </a:solidFill>
              </a:rPr>
              <a:t>Spaulding, </a:t>
            </a:r>
            <a:r>
              <a:rPr lang="en-US" sz="2400" dirty="0" smtClean="0">
                <a:solidFill>
                  <a:schemeClr val="bg1"/>
                </a:solidFill>
              </a:rPr>
              <a:t>Orland: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Wilson</a:t>
            </a:r>
            <a:r>
              <a:rPr lang="en-US" sz="2400" dirty="0">
                <a:solidFill>
                  <a:schemeClr val="bg1"/>
                </a:solidFill>
              </a:rPr>
              <a:t>, </a:t>
            </a:r>
            <a:r>
              <a:rPr lang="en-US" sz="2400" dirty="0" err="1" smtClean="0">
                <a:solidFill>
                  <a:schemeClr val="bg1"/>
                </a:solidFill>
              </a:rPr>
              <a:t>Braman</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Wilson</a:t>
            </a:r>
            <a:r>
              <a:rPr lang="en-US" sz="2400" dirty="0">
                <a:solidFill>
                  <a:schemeClr val="bg1"/>
                </a:solidFill>
              </a:rPr>
              <a:t>, </a:t>
            </a:r>
            <a:r>
              <a:rPr lang="en-US" sz="2400" dirty="0" smtClean="0">
                <a:solidFill>
                  <a:schemeClr val="bg1"/>
                </a:solidFill>
              </a:rPr>
              <a:t>Charles: </a:t>
            </a:r>
            <a:r>
              <a:rPr lang="en-US" sz="2400" dirty="0">
                <a:solidFill>
                  <a:schemeClr val="bg1"/>
                </a:solidFill>
              </a:rPr>
              <a:t>Winchester</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itchFamily="82" charset="0"/>
              </a:rPr>
              <a:t>1861</a:t>
            </a:r>
            <a:endParaRPr lang="en-US" sz="6000" dirty="0">
              <a:latin typeface="Algerian" pitchFamily="82" charset="0"/>
            </a:endParaRPr>
          </a:p>
        </p:txBody>
      </p:sp>
      <p:sp>
        <p:nvSpPr>
          <p:cNvPr id="3" name="TextBox 2"/>
          <p:cNvSpPr txBox="1"/>
          <p:nvPr/>
        </p:nvSpPr>
        <p:spPr>
          <a:xfrm>
            <a:off x="533400" y="5780782"/>
            <a:ext cx="8153400" cy="1077218"/>
          </a:xfrm>
          <a:prstGeom prst="rect">
            <a:avLst/>
          </a:prstGeom>
          <a:noFill/>
        </p:spPr>
        <p:txBody>
          <a:bodyPr wrap="square" rtlCol="0">
            <a:spAutoFit/>
          </a:bodyPr>
          <a:lstStyle/>
          <a:p>
            <a:pPr algn="ctr"/>
            <a:r>
              <a:rPr lang="en-US" sz="3200" dirty="0" smtClean="0"/>
              <a:t>April 12:  The war begins when Confederates fire on Fort Sumter, SC</a:t>
            </a:r>
            <a:endParaRPr lang="en-US" sz="3200" dirty="0"/>
          </a:p>
        </p:txBody>
      </p:sp>
      <p:pic>
        <p:nvPicPr>
          <p:cNvPr id="4" name="Picture 3" descr="fort-sumter.jpg"/>
          <p:cNvPicPr>
            <a:picLocks noChangeAspect="1"/>
          </p:cNvPicPr>
          <p:nvPr/>
        </p:nvPicPr>
        <p:blipFill>
          <a:blip r:embed="rId2" cstate="print"/>
          <a:stretch>
            <a:fillRect/>
          </a:stretch>
        </p:blipFill>
        <p:spPr>
          <a:xfrm>
            <a:off x="1524000" y="1209675"/>
            <a:ext cx="6096000" cy="4438650"/>
          </a:xfrm>
          <a:prstGeom prst="rect">
            <a:avLst/>
          </a:prstGeom>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Surry</a:t>
            </a:r>
            <a:endParaRPr lang="en-US" sz="6000" dirty="0">
              <a:solidFill>
                <a:schemeClr val="bg1"/>
              </a:solidFill>
              <a:latin typeface="Edwardian Script ITC" pitchFamily="66" charset="0"/>
            </a:endParaRPr>
          </a:p>
        </p:txBody>
      </p:sp>
      <p:sp>
        <p:nvSpPr>
          <p:cNvPr id="5" name="TextBox 4"/>
          <p:cNvSpPr txBox="1"/>
          <p:nvPr/>
        </p:nvSpPr>
        <p:spPr>
          <a:xfrm>
            <a:off x="2819400" y="1225689"/>
            <a:ext cx="4648200" cy="2677656"/>
          </a:xfrm>
          <a:prstGeom prst="rect">
            <a:avLst/>
          </a:prstGeom>
          <a:noFill/>
        </p:spPr>
        <p:txBody>
          <a:bodyPr wrap="square" rtlCol="0">
            <a:spAutoFit/>
          </a:bodyPr>
          <a:lstStyle/>
          <a:p>
            <a:r>
              <a:rPr lang="en-US" sz="2400" dirty="0">
                <a:solidFill>
                  <a:schemeClr val="bg1"/>
                </a:solidFill>
              </a:rPr>
              <a:t>Bissell, </a:t>
            </a:r>
            <a:r>
              <a:rPr lang="en-US" sz="2400" dirty="0" smtClean="0">
                <a:solidFill>
                  <a:schemeClr val="bg1"/>
                </a:solidFill>
              </a:rPr>
              <a:t>Albert: </a:t>
            </a:r>
            <a:r>
              <a:rPr lang="en-US" sz="2400" dirty="0">
                <a:solidFill>
                  <a:schemeClr val="bg1"/>
                </a:solidFill>
              </a:rPr>
              <a:t>Petersburg</a:t>
            </a:r>
            <a:r>
              <a:rPr lang="en-US" sz="2400" dirty="0" smtClean="0">
                <a:solidFill>
                  <a:schemeClr val="bg1"/>
                </a:solidFill>
              </a:rPr>
              <a:t> </a:t>
            </a:r>
          </a:p>
          <a:p>
            <a:r>
              <a:rPr lang="en-US" sz="2400" dirty="0" smtClean="0">
                <a:solidFill>
                  <a:schemeClr val="bg1"/>
                </a:solidFill>
              </a:rPr>
              <a:t>Black</a:t>
            </a:r>
            <a:r>
              <a:rPr lang="en-US" sz="2400" dirty="0">
                <a:solidFill>
                  <a:schemeClr val="bg1"/>
                </a:solidFill>
              </a:rPr>
              <a:t>, </a:t>
            </a:r>
            <a:r>
              <a:rPr lang="en-US" sz="2400" dirty="0" smtClean="0">
                <a:solidFill>
                  <a:schemeClr val="bg1"/>
                </a:solidFill>
              </a:rPr>
              <a:t>Summer: </a:t>
            </a:r>
            <a:r>
              <a:rPr lang="en-US" sz="2400" dirty="0">
                <a:solidFill>
                  <a:schemeClr val="bg1"/>
                </a:solidFill>
              </a:rPr>
              <a:t>Harper's Ferry</a:t>
            </a:r>
            <a:r>
              <a:rPr lang="en-US" sz="2400" dirty="0" smtClean="0">
                <a:solidFill>
                  <a:schemeClr val="bg1"/>
                </a:solidFill>
              </a:rPr>
              <a:t> </a:t>
            </a:r>
            <a:r>
              <a:rPr lang="en-US" sz="2400" dirty="0">
                <a:solidFill>
                  <a:schemeClr val="bg1"/>
                </a:solidFill>
              </a:rPr>
              <a:t>Britton, </a:t>
            </a:r>
            <a:r>
              <a:rPr lang="en-US" sz="2400" dirty="0" smtClean="0">
                <a:solidFill>
                  <a:schemeClr val="bg1"/>
                </a:solidFill>
              </a:rPr>
              <a:t>Charles: </a:t>
            </a:r>
            <a:r>
              <a:rPr lang="en-US" sz="2400" dirty="0">
                <a:solidFill>
                  <a:schemeClr val="bg1"/>
                </a:solidFill>
              </a:rPr>
              <a:t>Alexandria, VA</a:t>
            </a:r>
            <a:r>
              <a:rPr lang="en-US" sz="2400" dirty="0" smtClean="0">
                <a:solidFill>
                  <a:schemeClr val="bg1"/>
                </a:solidFill>
              </a:rPr>
              <a:t> </a:t>
            </a:r>
            <a:r>
              <a:rPr lang="en-US" sz="2400" dirty="0">
                <a:solidFill>
                  <a:schemeClr val="bg1"/>
                </a:solidFill>
              </a:rPr>
              <a:t>Howard, </a:t>
            </a:r>
            <a:r>
              <a:rPr lang="en-US" sz="2400" dirty="0" smtClean="0">
                <a:solidFill>
                  <a:schemeClr val="bg1"/>
                </a:solidFill>
              </a:rPr>
              <a:t>John: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Peabody</a:t>
            </a:r>
            <a:r>
              <a:rPr lang="en-US" sz="2400" dirty="0">
                <a:solidFill>
                  <a:schemeClr val="bg1"/>
                </a:solidFill>
              </a:rPr>
              <a:t>, </a:t>
            </a:r>
            <a:r>
              <a:rPr lang="en-US" sz="2400" dirty="0" err="1" smtClean="0">
                <a:solidFill>
                  <a:schemeClr val="bg1"/>
                </a:solidFill>
              </a:rPr>
              <a:t>Chauncy</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Stone</a:t>
            </a:r>
            <a:r>
              <a:rPr lang="en-US" sz="2400" dirty="0">
                <a:solidFill>
                  <a:schemeClr val="bg1"/>
                </a:solidFill>
              </a:rPr>
              <a:t>, </a:t>
            </a:r>
            <a:r>
              <a:rPr lang="en-US" sz="2400" dirty="0" smtClean="0">
                <a:solidFill>
                  <a:schemeClr val="bg1"/>
                </a:solidFill>
              </a:rPr>
              <a:t>Rufus: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Woodward</a:t>
            </a:r>
            <a:r>
              <a:rPr lang="en-US" sz="2400" dirty="0">
                <a:solidFill>
                  <a:schemeClr val="bg1"/>
                </a:solidFill>
              </a:rPr>
              <a:t>, </a:t>
            </a:r>
            <a:r>
              <a:rPr lang="en-US" sz="2400" dirty="0" smtClean="0">
                <a:solidFill>
                  <a:schemeClr val="bg1"/>
                </a:solidFill>
              </a:rPr>
              <a:t>John: </a:t>
            </a:r>
            <a:r>
              <a:rPr lang="en-US" sz="2400" dirty="0">
                <a:solidFill>
                  <a:schemeClr val="bg1"/>
                </a:solidFill>
              </a:rPr>
              <a:t>Disease</a:t>
            </a:r>
            <a:r>
              <a:rPr lang="en-US" sz="2400" dirty="0" smtClean="0">
                <a:solidFill>
                  <a:schemeClr val="bg1"/>
                </a:solidFill>
              </a:rPr>
              <a:t> </a:t>
            </a:r>
          </a:p>
        </p:txBody>
      </p:sp>
    </p:spTree>
  </p:cSld>
  <p:clrMapOvr>
    <a:masterClrMapping/>
  </p:clrMapOvr>
  <p:transition advTm="15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err="1" smtClean="0">
                <a:solidFill>
                  <a:schemeClr val="bg1"/>
                </a:solidFill>
                <a:latin typeface="Edwardian Script ITC" pitchFamily="66" charset="0"/>
              </a:rPr>
              <a:t>Swanzey</a:t>
            </a:r>
            <a:endParaRPr lang="en-US" sz="6000" dirty="0">
              <a:solidFill>
                <a:schemeClr val="bg1"/>
              </a:solidFill>
              <a:latin typeface="Edwardian Script ITC" pitchFamily="66" charset="0"/>
            </a:endParaRPr>
          </a:p>
        </p:txBody>
      </p:sp>
      <p:sp>
        <p:nvSpPr>
          <p:cNvPr id="5" name="TextBox 4"/>
          <p:cNvSpPr txBox="1"/>
          <p:nvPr/>
        </p:nvSpPr>
        <p:spPr>
          <a:xfrm>
            <a:off x="228600" y="1219200"/>
            <a:ext cx="4648200" cy="5632311"/>
          </a:xfrm>
          <a:prstGeom prst="rect">
            <a:avLst/>
          </a:prstGeom>
          <a:noFill/>
        </p:spPr>
        <p:txBody>
          <a:bodyPr wrap="square" rtlCol="0">
            <a:spAutoFit/>
          </a:bodyPr>
          <a:lstStyle/>
          <a:p>
            <a:r>
              <a:rPr lang="en-US" sz="2400" dirty="0" err="1" smtClean="0">
                <a:solidFill>
                  <a:schemeClr val="bg1"/>
                </a:solidFill>
              </a:rPr>
              <a:t>Applin,Henry</a:t>
            </a:r>
            <a:r>
              <a:rPr lang="en-US" sz="2400" dirty="0" smtClean="0">
                <a:solidFill>
                  <a:schemeClr val="bg1"/>
                </a:solidFill>
              </a:rPr>
              <a:t>: </a:t>
            </a:r>
            <a:r>
              <a:rPr lang="en-US" sz="2400" dirty="0">
                <a:solidFill>
                  <a:schemeClr val="bg1"/>
                </a:solidFill>
              </a:rPr>
              <a:t>Petersburg</a:t>
            </a:r>
            <a:r>
              <a:rPr lang="en-US" sz="2400" dirty="0" smtClean="0">
                <a:solidFill>
                  <a:schemeClr val="bg1"/>
                </a:solidFill>
              </a:rPr>
              <a:t> </a:t>
            </a:r>
          </a:p>
          <a:p>
            <a:r>
              <a:rPr lang="en-US" sz="2400" dirty="0" smtClean="0">
                <a:solidFill>
                  <a:schemeClr val="bg1"/>
                </a:solidFill>
              </a:rPr>
              <a:t>Belding</a:t>
            </a:r>
            <a:r>
              <a:rPr lang="en-US" sz="2400" dirty="0">
                <a:solidFill>
                  <a:schemeClr val="bg1"/>
                </a:solidFill>
              </a:rPr>
              <a:t>, </a:t>
            </a:r>
            <a:r>
              <a:rPr lang="en-US" sz="2400" dirty="0" smtClean="0">
                <a:solidFill>
                  <a:schemeClr val="bg1"/>
                </a:solidFill>
              </a:rPr>
              <a:t>George: </a:t>
            </a:r>
            <a:r>
              <a:rPr lang="en-US" sz="2400" dirty="0">
                <a:solidFill>
                  <a:schemeClr val="bg1"/>
                </a:solidFill>
              </a:rPr>
              <a:t>California</a:t>
            </a:r>
            <a:r>
              <a:rPr lang="en-US" sz="2400" dirty="0" smtClean="0">
                <a:solidFill>
                  <a:schemeClr val="bg1"/>
                </a:solidFill>
              </a:rPr>
              <a:t> </a:t>
            </a:r>
          </a:p>
          <a:p>
            <a:r>
              <a:rPr lang="en-US" sz="2400" dirty="0" smtClean="0">
                <a:solidFill>
                  <a:schemeClr val="bg1"/>
                </a:solidFill>
              </a:rPr>
              <a:t>Bennett</a:t>
            </a:r>
            <a:r>
              <a:rPr lang="en-US" sz="2400" dirty="0">
                <a:solidFill>
                  <a:schemeClr val="bg1"/>
                </a:solidFill>
              </a:rPr>
              <a:t>, </a:t>
            </a:r>
            <a:r>
              <a:rPr lang="en-US" sz="2400" dirty="0" smtClean="0">
                <a:solidFill>
                  <a:schemeClr val="bg1"/>
                </a:solidFill>
              </a:rPr>
              <a:t>Fernando: </a:t>
            </a:r>
            <a:r>
              <a:rPr lang="en-US" sz="2400" dirty="0">
                <a:solidFill>
                  <a:schemeClr val="bg1"/>
                </a:solidFill>
              </a:rPr>
              <a:t>Port Hudson</a:t>
            </a:r>
            <a:r>
              <a:rPr lang="en-US" sz="2400" dirty="0" smtClean="0">
                <a:solidFill>
                  <a:schemeClr val="bg1"/>
                </a:solidFill>
              </a:rPr>
              <a:t> </a:t>
            </a:r>
            <a:r>
              <a:rPr lang="en-US" sz="2400" dirty="0">
                <a:solidFill>
                  <a:schemeClr val="bg1"/>
                </a:solidFill>
              </a:rPr>
              <a:t>Bowles, </a:t>
            </a:r>
            <a:r>
              <a:rPr lang="en-US" sz="2400" dirty="0" smtClean="0">
                <a:solidFill>
                  <a:schemeClr val="bg1"/>
                </a:solidFill>
              </a:rPr>
              <a:t>Sanford: </a:t>
            </a:r>
            <a:r>
              <a:rPr lang="en-US" sz="2400" dirty="0">
                <a:solidFill>
                  <a:schemeClr val="bg1"/>
                </a:solidFill>
              </a:rPr>
              <a:t>Brashear City</a:t>
            </a:r>
            <a:r>
              <a:rPr lang="en-US" sz="2400" dirty="0" smtClean="0">
                <a:solidFill>
                  <a:schemeClr val="bg1"/>
                </a:solidFill>
              </a:rPr>
              <a:t> </a:t>
            </a:r>
            <a:r>
              <a:rPr lang="en-US" sz="2400" dirty="0" err="1">
                <a:solidFill>
                  <a:schemeClr val="bg1"/>
                </a:solidFill>
              </a:rPr>
              <a:t>Buffum</a:t>
            </a:r>
            <a:r>
              <a:rPr lang="en-US" sz="2400" dirty="0">
                <a:solidFill>
                  <a:schemeClr val="bg1"/>
                </a:solidFill>
              </a:rPr>
              <a:t>, </a:t>
            </a:r>
            <a:r>
              <a:rPr lang="en-US" sz="2400" dirty="0" smtClean="0">
                <a:solidFill>
                  <a:schemeClr val="bg1"/>
                </a:solidFill>
              </a:rPr>
              <a:t>David: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Burns</a:t>
            </a:r>
            <a:r>
              <a:rPr lang="en-US" sz="2400" dirty="0">
                <a:solidFill>
                  <a:schemeClr val="bg1"/>
                </a:solidFill>
              </a:rPr>
              <a:t>, </a:t>
            </a:r>
            <a:r>
              <a:rPr lang="en-US" sz="2400" dirty="0" smtClean="0">
                <a:solidFill>
                  <a:schemeClr val="bg1"/>
                </a:solidFill>
              </a:rPr>
              <a:t>Thomas: </a:t>
            </a:r>
            <a:r>
              <a:rPr lang="en-US" sz="2400" dirty="0">
                <a:solidFill>
                  <a:schemeClr val="bg1"/>
                </a:solidFill>
              </a:rPr>
              <a:t>2nd Manassas</a:t>
            </a:r>
            <a:r>
              <a:rPr lang="en-US" sz="2400" dirty="0" smtClean="0">
                <a:solidFill>
                  <a:schemeClr val="bg1"/>
                </a:solidFill>
              </a:rPr>
              <a:t> </a:t>
            </a:r>
            <a:r>
              <a:rPr lang="en-US" sz="2400" dirty="0">
                <a:solidFill>
                  <a:schemeClr val="bg1"/>
                </a:solidFill>
              </a:rPr>
              <a:t>Comings, </a:t>
            </a:r>
            <a:r>
              <a:rPr lang="en-US" sz="2400" dirty="0" smtClean="0">
                <a:solidFill>
                  <a:schemeClr val="bg1"/>
                </a:solidFill>
              </a:rPr>
              <a:t>David: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Cross</a:t>
            </a:r>
            <a:r>
              <a:rPr lang="en-US" sz="2400" dirty="0">
                <a:solidFill>
                  <a:schemeClr val="bg1"/>
                </a:solidFill>
              </a:rPr>
              <a:t>, </a:t>
            </a:r>
            <a:r>
              <a:rPr lang="en-US" sz="2400" dirty="0" smtClean="0">
                <a:solidFill>
                  <a:schemeClr val="bg1"/>
                </a:solidFill>
              </a:rPr>
              <a:t>Ebenezer: </a:t>
            </a:r>
            <a:r>
              <a:rPr lang="en-US" sz="2400" dirty="0">
                <a:solidFill>
                  <a:schemeClr val="bg1"/>
                </a:solidFill>
              </a:rPr>
              <a:t>Andersonville</a:t>
            </a:r>
            <a:r>
              <a:rPr lang="en-US" sz="2400" dirty="0" smtClean="0">
                <a:solidFill>
                  <a:schemeClr val="bg1"/>
                </a:solidFill>
              </a:rPr>
              <a:t> </a:t>
            </a:r>
            <a:r>
              <a:rPr lang="en-US" sz="2400" dirty="0" err="1" smtClean="0">
                <a:solidFill>
                  <a:schemeClr val="bg1"/>
                </a:solidFill>
              </a:rPr>
              <a:t>Darling,Lowell</a:t>
            </a:r>
            <a:r>
              <a:rPr lang="en-US" sz="2400" dirty="0" smtClean="0">
                <a:solidFill>
                  <a:schemeClr val="bg1"/>
                </a:solidFill>
              </a:rPr>
              <a:t>: </a:t>
            </a:r>
            <a:r>
              <a:rPr lang="en-US" sz="2400" dirty="0">
                <a:solidFill>
                  <a:schemeClr val="bg1"/>
                </a:solidFill>
              </a:rPr>
              <a:t>2nd Manassas</a:t>
            </a:r>
            <a:r>
              <a:rPr lang="en-US" sz="2400" dirty="0" smtClean="0">
                <a:solidFill>
                  <a:schemeClr val="bg1"/>
                </a:solidFill>
              </a:rPr>
              <a:t> </a:t>
            </a:r>
            <a:r>
              <a:rPr lang="en-US" sz="2400" dirty="0">
                <a:solidFill>
                  <a:schemeClr val="bg1"/>
                </a:solidFill>
              </a:rPr>
              <a:t>Dickinson, </a:t>
            </a:r>
            <a:r>
              <a:rPr lang="en-US" sz="2400" dirty="0" smtClean="0">
                <a:solidFill>
                  <a:schemeClr val="bg1"/>
                </a:solidFill>
              </a:rPr>
              <a:t>Aaron: </a:t>
            </a:r>
            <a:r>
              <a:rPr lang="en-US" sz="2400" dirty="0">
                <a:solidFill>
                  <a:schemeClr val="bg1"/>
                </a:solidFill>
              </a:rPr>
              <a:t>KIA</a:t>
            </a:r>
            <a:r>
              <a:rPr lang="en-US" sz="2400" dirty="0" smtClean="0">
                <a:solidFill>
                  <a:schemeClr val="bg1"/>
                </a:solidFill>
              </a:rPr>
              <a:t> </a:t>
            </a:r>
          </a:p>
          <a:p>
            <a:r>
              <a:rPr lang="en-US" sz="2400" dirty="0" smtClean="0">
                <a:solidFill>
                  <a:schemeClr val="bg1"/>
                </a:solidFill>
              </a:rPr>
              <a:t>Dickinson</a:t>
            </a:r>
            <a:r>
              <a:rPr lang="en-US" sz="2400" dirty="0">
                <a:solidFill>
                  <a:schemeClr val="bg1"/>
                </a:solidFill>
              </a:rPr>
              <a:t>, </a:t>
            </a:r>
            <a:r>
              <a:rPr lang="en-US" sz="2400" dirty="0" smtClean="0">
                <a:solidFill>
                  <a:schemeClr val="bg1"/>
                </a:solidFill>
              </a:rPr>
              <a:t>Wallace: </a:t>
            </a:r>
            <a:r>
              <a:rPr lang="en-US" sz="2400" dirty="0">
                <a:solidFill>
                  <a:schemeClr val="bg1"/>
                </a:solidFill>
              </a:rPr>
              <a:t>Cairo, IL</a:t>
            </a:r>
            <a:r>
              <a:rPr lang="en-US" sz="2400" dirty="0" smtClean="0">
                <a:solidFill>
                  <a:schemeClr val="bg1"/>
                </a:solidFill>
              </a:rPr>
              <a:t> </a:t>
            </a:r>
            <a:r>
              <a:rPr lang="en-US" sz="2400" dirty="0">
                <a:solidFill>
                  <a:schemeClr val="bg1"/>
                </a:solidFill>
              </a:rPr>
              <a:t>Doolittle, </a:t>
            </a:r>
            <a:r>
              <a:rPr lang="en-US" sz="2400" dirty="0" smtClean="0">
                <a:solidFill>
                  <a:schemeClr val="bg1"/>
                </a:solidFill>
              </a:rPr>
              <a:t>Edward: </a:t>
            </a:r>
            <a:r>
              <a:rPr lang="en-US" sz="2400" dirty="0" err="1">
                <a:solidFill>
                  <a:schemeClr val="bg1"/>
                </a:solidFill>
              </a:rPr>
              <a:t>Poolsville</a:t>
            </a:r>
            <a:r>
              <a:rPr lang="en-US" sz="2400" dirty="0">
                <a:solidFill>
                  <a:schemeClr val="bg1"/>
                </a:solidFill>
              </a:rPr>
              <a:t>, MD</a:t>
            </a:r>
            <a:r>
              <a:rPr lang="en-US" sz="2400" dirty="0" smtClean="0">
                <a:solidFill>
                  <a:schemeClr val="bg1"/>
                </a:solidFill>
              </a:rPr>
              <a:t> </a:t>
            </a:r>
            <a:r>
              <a:rPr lang="en-US" sz="2400" dirty="0" err="1">
                <a:solidFill>
                  <a:schemeClr val="bg1"/>
                </a:solidFill>
              </a:rPr>
              <a:t>Hamblet</a:t>
            </a:r>
            <a:r>
              <a:rPr lang="en-US" sz="2400" dirty="0">
                <a:solidFill>
                  <a:schemeClr val="bg1"/>
                </a:solidFill>
              </a:rPr>
              <a:t>, </a:t>
            </a:r>
            <a:r>
              <a:rPr lang="en-US" sz="2400" dirty="0" smtClean="0">
                <a:solidFill>
                  <a:schemeClr val="bg1"/>
                </a:solidFill>
              </a:rPr>
              <a:t>Atwell: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Harvey</a:t>
            </a:r>
            <a:r>
              <a:rPr lang="en-US" sz="2400" dirty="0">
                <a:solidFill>
                  <a:schemeClr val="bg1"/>
                </a:solidFill>
              </a:rPr>
              <a:t>, </a:t>
            </a:r>
            <a:r>
              <a:rPr lang="en-US" sz="2400" dirty="0" smtClean="0">
                <a:solidFill>
                  <a:schemeClr val="bg1"/>
                </a:solidFill>
              </a:rPr>
              <a:t>Thomas: </a:t>
            </a:r>
            <a:r>
              <a:rPr lang="en-US" sz="2400" dirty="0">
                <a:solidFill>
                  <a:schemeClr val="bg1"/>
                </a:solidFill>
              </a:rPr>
              <a:t>City Point, VA</a:t>
            </a:r>
            <a:r>
              <a:rPr lang="en-US" sz="2400" dirty="0" smtClean="0">
                <a:solidFill>
                  <a:schemeClr val="bg1"/>
                </a:solidFill>
              </a:rPr>
              <a:t> </a:t>
            </a:r>
            <a:r>
              <a:rPr lang="en-US" sz="2400" dirty="0">
                <a:solidFill>
                  <a:schemeClr val="bg1"/>
                </a:solidFill>
              </a:rPr>
              <a:t>Healey, </a:t>
            </a:r>
            <a:r>
              <a:rPr lang="en-US" sz="2400" dirty="0" smtClean="0">
                <a:solidFill>
                  <a:schemeClr val="bg1"/>
                </a:solidFill>
              </a:rPr>
              <a:t>Daniel: </a:t>
            </a:r>
            <a:r>
              <a:rPr lang="en-US" sz="2400" dirty="0">
                <a:solidFill>
                  <a:schemeClr val="bg1"/>
                </a:solidFill>
              </a:rPr>
              <a:t>Fort </a:t>
            </a:r>
            <a:r>
              <a:rPr lang="en-US" sz="2400" dirty="0" smtClean="0">
                <a:solidFill>
                  <a:schemeClr val="bg1"/>
                </a:solidFill>
              </a:rPr>
              <a:t>Fisher</a:t>
            </a:r>
          </a:p>
        </p:txBody>
      </p:sp>
      <p:sp>
        <p:nvSpPr>
          <p:cNvPr id="4" name="TextBox 3"/>
          <p:cNvSpPr txBox="1"/>
          <p:nvPr/>
        </p:nvSpPr>
        <p:spPr>
          <a:xfrm>
            <a:off x="4800600" y="1225689"/>
            <a:ext cx="4343400" cy="5632311"/>
          </a:xfrm>
          <a:prstGeom prst="rect">
            <a:avLst/>
          </a:prstGeom>
          <a:noFill/>
        </p:spPr>
        <p:txBody>
          <a:bodyPr wrap="square" rtlCol="0">
            <a:spAutoFit/>
          </a:bodyPr>
          <a:lstStyle/>
          <a:p>
            <a:r>
              <a:rPr lang="en-US" sz="2400" dirty="0" err="1" smtClean="0">
                <a:solidFill>
                  <a:schemeClr val="bg1"/>
                </a:solidFill>
              </a:rPr>
              <a:t>Hewes</a:t>
            </a:r>
            <a:r>
              <a:rPr lang="en-US" sz="2400" dirty="0" smtClean="0">
                <a:solidFill>
                  <a:schemeClr val="bg1"/>
                </a:solidFill>
              </a:rPr>
              <a:t>, Orion KIA </a:t>
            </a:r>
          </a:p>
          <a:p>
            <a:r>
              <a:rPr lang="en-US" sz="2400" dirty="0" smtClean="0">
                <a:solidFill>
                  <a:schemeClr val="bg1"/>
                </a:solidFill>
              </a:rPr>
              <a:t>Jackson, Truman: Andersonville Lampson, Bradford: Savannah Lawrence, Rodney: KIA </a:t>
            </a:r>
          </a:p>
          <a:p>
            <a:r>
              <a:rPr lang="en-US" sz="2400" dirty="0" smtClean="0">
                <a:solidFill>
                  <a:schemeClr val="bg1"/>
                </a:solidFill>
              </a:rPr>
              <a:t>Lombard, George :North Carolina Lyman, William: KIA </a:t>
            </a:r>
          </a:p>
          <a:p>
            <a:r>
              <a:rPr lang="en-US" sz="2400" dirty="0" err="1" smtClean="0">
                <a:solidFill>
                  <a:schemeClr val="bg1"/>
                </a:solidFill>
              </a:rPr>
              <a:t>Nitchker</a:t>
            </a:r>
            <a:r>
              <a:rPr lang="en-US" sz="2400" dirty="0" smtClean="0">
                <a:solidFill>
                  <a:schemeClr val="bg1"/>
                </a:solidFill>
              </a:rPr>
              <a:t>, Frederick: Wounds Plummer, Jerry: Disease </a:t>
            </a:r>
          </a:p>
          <a:p>
            <a:r>
              <a:rPr lang="en-US" sz="2400" dirty="0" smtClean="0">
                <a:solidFill>
                  <a:schemeClr val="bg1"/>
                </a:solidFill>
              </a:rPr>
              <a:t>Quinn, Charles: Antietam </a:t>
            </a:r>
          </a:p>
          <a:p>
            <a:r>
              <a:rPr lang="en-US" sz="2400" dirty="0" smtClean="0">
                <a:solidFill>
                  <a:schemeClr val="bg1"/>
                </a:solidFill>
              </a:rPr>
              <a:t>Smith, Newell: KIA </a:t>
            </a:r>
          </a:p>
          <a:p>
            <a:r>
              <a:rPr lang="en-US" sz="2400" dirty="0" smtClean="0">
                <a:solidFill>
                  <a:schemeClr val="bg1"/>
                </a:solidFill>
              </a:rPr>
              <a:t>Stone, </a:t>
            </a:r>
            <a:r>
              <a:rPr lang="en-US" sz="2400" dirty="0" err="1" smtClean="0">
                <a:solidFill>
                  <a:schemeClr val="bg1"/>
                </a:solidFill>
              </a:rPr>
              <a:t>Demeret</a:t>
            </a:r>
            <a:r>
              <a:rPr lang="en-US" sz="2400" dirty="0" smtClean="0">
                <a:solidFill>
                  <a:schemeClr val="bg1"/>
                </a:solidFill>
              </a:rPr>
              <a:t>: New Orleans Stone, John: Gettysburg Thatcher, Willard: Disease Thompson, Harvey: City Point, VA Town, Charles: Petersburg</a:t>
            </a:r>
          </a:p>
        </p:txBody>
      </p:sp>
    </p:spTree>
  </p:cSld>
  <p:clrMapOvr>
    <a:masterClrMapping/>
  </p:clrMapOvr>
  <p:transition advTm="15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err="1" smtClean="0">
                <a:solidFill>
                  <a:schemeClr val="bg1"/>
                </a:solidFill>
                <a:latin typeface="Edwardian Script ITC" pitchFamily="66" charset="0"/>
              </a:rPr>
              <a:t>Swanzey</a:t>
            </a:r>
            <a:r>
              <a:rPr lang="en-US" sz="6000" dirty="0" smtClean="0">
                <a:solidFill>
                  <a:schemeClr val="bg1"/>
                </a:solidFill>
                <a:latin typeface="Edwardian Script ITC" pitchFamily="66" charset="0"/>
              </a:rPr>
              <a:t>, continued</a:t>
            </a:r>
            <a:endParaRPr lang="en-US" sz="6000" dirty="0">
              <a:solidFill>
                <a:schemeClr val="bg1"/>
              </a:solidFill>
              <a:latin typeface="Edwardian Script ITC" pitchFamily="66" charset="0"/>
            </a:endParaRPr>
          </a:p>
        </p:txBody>
      </p:sp>
      <p:sp>
        <p:nvSpPr>
          <p:cNvPr id="5" name="TextBox 4"/>
          <p:cNvSpPr txBox="1"/>
          <p:nvPr/>
        </p:nvSpPr>
        <p:spPr>
          <a:xfrm>
            <a:off x="2514600" y="2057400"/>
            <a:ext cx="4648200" cy="2677656"/>
          </a:xfrm>
          <a:prstGeom prst="rect">
            <a:avLst/>
          </a:prstGeom>
          <a:noFill/>
        </p:spPr>
        <p:txBody>
          <a:bodyPr wrap="square" rtlCol="0">
            <a:spAutoFit/>
          </a:bodyPr>
          <a:lstStyle/>
          <a:p>
            <a:r>
              <a:rPr lang="en-US" sz="2400" dirty="0" smtClean="0">
                <a:solidFill>
                  <a:schemeClr val="bg1"/>
                </a:solidFill>
              </a:rPr>
              <a:t>Trowbridge, George: </a:t>
            </a:r>
            <a:r>
              <a:rPr lang="en-US" sz="2400" dirty="0" err="1" smtClean="0">
                <a:solidFill>
                  <a:schemeClr val="bg1"/>
                </a:solidFill>
              </a:rPr>
              <a:t>Drewry's</a:t>
            </a:r>
            <a:r>
              <a:rPr lang="en-US" sz="2400" dirty="0" smtClean="0">
                <a:solidFill>
                  <a:schemeClr val="bg1"/>
                </a:solidFill>
              </a:rPr>
              <a:t> Bluff Welch, George: City Point, VA Whitcomb, Lyman: 2nd Manassas Whitcomb, </a:t>
            </a:r>
            <a:r>
              <a:rPr lang="en-US" sz="2400" dirty="0" err="1" smtClean="0">
                <a:solidFill>
                  <a:schemeClr val="bg1"/>
                </a:solidFill>
              </a:rPr>
              <a:t>Lucius</a:t>
            </a:r>
            <a:r>
              <a:rPr lang="en-US" sz="2400" dirty="0" smtClean="0">
                <a:solidFill>
                  <a:schemeClr val="bg1"/>
                </a:solidFill>
              </a:rPr>
              <a:t>: 2nd Manassas Wilber, Sanford: New Orleans Williams, Sexton: Wounds </a:t>
            </a:r>
          </a:p>
          <a:p>
            <a:r>
              <a:rPr lang="en-US" sz="2400" dirty="0" smtClean="0">
                <a:solidFill>
                  <a:schemeClr val="bg1"/>
                </a:solidFill>
              </a:rPr>
              <a:t>Wright, Elliott: Disease </a:t>
            </a:r>
          </a:p>
        </p:txBody>
      </p:sp>
    </p:spTree>
  </p:cSld>
  <p:clrMapOvr>
    <a:masterClrMapping/>
  </p:clrMapOvr>
  <p:transition advTm="15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Troy</a:t>
            </a:r>
            <a:endParaRPr lang="en-US" sz="6000" dirty="0">
              <a:solidFill>
                <a:schemeClr val="bg1"/>
              </a:solidFill>
              <a:latin typeface="Edwardian Script ITC" pitchFamily="66" charset="0"/>
            </a:endParaRPr>
          </a:p>
        </p:txBody>
      </p:sp>
      <p:sp>
        <p:nvSpPr>
          <p:cNvPr id="5" name="TextBox 4"/>
          <p:cNvSpPr txBox="1"/>
          <p:nvPr/>
        </p:nvSpPr>
        <p:spPr>
          <a:xfrm>
            <a:off x="2362200" y="1219200"/>
            <a:ext cx="4648200" cy="5262979"/>
          </a:xfrm>
          <a:prstGeom prst="rect">
            <a:avLst/>
          </a:prstGeom>
          <a:noFill/>
        </p:spPr>
        <p:txBody>
          <a:bodyPr wrap="square" rtlCol="0">
            <a:spAutoFit/>
          </a:bodyPr>
          <a:lstStyle/>
          <a:p>
            <a:r>
              <a:rPr lang="en-US" sz="2400" dirty="0" err="1" smtClean="0">
                <a:solidFill>
                  <a:schemeClr val="bg1"/>
                </a:solidFill>
              </a:rPr>
              <a:t>Amadon</a:t>
            </a:r>
            <a:r>
              <a:rPr lang="en-US" sz="2400" dirty="0" smtClean="0">
                <a:solidFill>
                  <a:schemeClr val="bg1"/>
                </a:solidFill>
              </a:rPr>
              <a:t>, John: disease </a:t>
            </a:r>
          </a:p>
          <a:p>
            <a:r>
              <a:rPr lang="en-US" sz="2400" dirty="0" err="1" smtClean="0">
                <a:solidFill>
                  <a:schemeClr val="bg1"/>
                </a:solidFill>
              </a:rPr>
              <a:t>Burde</a:t>
            </a:r>
            <a:r>
              <a:rPr lang="en-US" sz="2400" dirty="0" smtClean="0">
                <a:solidFill>
                  <a:schemeClr val="bg1"/>
                </a:solidFill>
              </a:rPr>
              <a:t>, Ernest: Poplar Spring Church Clark, George:? </a:t>
            </a:r>
          </a:p>
          <a:p>
            <a:r>
              <a:rPr lang="en-US" sz="2400" dirty="0" smtClean="0">
                <a:solidFill>
                  <a:schemeClr val="bg1"/>
                </a:solidFill>
              </a:rPr>
              <a:t>Clement, </a:t>
            </a:r>
            <a:r>
              <a:rPr lang="en-US" sz="2400" dirty="0" err="1" smtClean="0">
                <a:solidFill>
                  <a:schemeClr val="bg1"/>
                </a:solidFill>
              </a:rPr>
              <a:t>Lucius</a:t>
            </a:r>
            <a:r>
              <a:rPr lang="en-US" sz="2400" dirty="0" smtClean="0">
                <a:solidFill>
                  <a:schemeClr val="bg1"/>
                </a:solidFill>
              </a:rPr>
              <a:t>: disease </a:t>
            </a:r>
          </a:p>
          <a:p>
            <a:r>
              <a:rPr lang="en-US" sz="2400" dirty="0" smtClean="0">
                <a:solidFill>
                  <a:schemeClr val="bg1"/>
                </a:solidFill>
              </a:rPr>
              <a:t>Collins, John: Spotsylvania </a:t>
            </a:r>
          </a:p>
          <a:p>
            <a:r>
              <a:rPr lang="en-US" sz="2400" dirty="0" smtClean="0">
                <a:solidFill>
                  <a:schemeClr val="bg1"/>
                </a:solidFill>
              </a:rPr>
              <a:t>Derby, George: Drowned </a:t>
            </a:r>
          </a:p>
          <a:p>
            <a:r>
              <a:rPr lang="en-US" sz="2400" dirty="0" smtClean="0">
                <a:solidFill>
                  <a:schemeClr val="bg1"/>
                </a:solidFill>
              </a:rPr>
              <a:t>Douglass, John: disease </a:t>
            </a:r>
          </a:p>
          <a:p>
            <a:r>
              <a:rPr lang="en-US" sz="2400" dirty="0" smtClean="0">
                <a:solidFill>
                  <a:schemeClr val="bg1"/>
                </a:solidFill>
              </a:rPr>
              <a:t>Fisk, Daniel: Antietam </a:t>
            </a:r>
          </a:p>
          <a:p>
            <a:r>
              <a:rPr lang="en-US" sz="2400" dirty="0" smtClean="0">
                <a:solidFill>
                  <a:schemeClr val="bg1"/>
                </a:solidFill>
              </a:rPr>
              <a:t>Lawrence, Alfred: Andersonville Lawrence, Frederick : unknown</a:t>
            </a:r>
          </a:p>
          <a:p>
            <a:r>
              <a:rPr lang="en-US" sz="2400" dirty="0" smtClean="0">
                <a:solidFill>
                  <a:schemeClr val="bg1"/>
                </a:solidFill>
              </a:rPr>
              <a:t>Piper, Francis: disease </a:t>
            </a:r>
          </a:p>
          <a:p>
            <a:r>
              <a:rPr lang="en-US" sz="2400" dirty="0" smtClean="0">
                <a:solidFill>
                  <a:schemeClr val="bg1"/>
                </a:solidFill>
              </a:rPr>
              <a:t>Spooner, Lyman: Savannah </a:t>
            </a:r>
          </a:p>
          <a:p>
            <a:r>
              <a:rPr lang="en-US" sz="2400" dirty="0" smtClean="0">
                <a:solidFill>
                  <a:schemeClr val="bg1"/>
                </a:solidFill>
              </a:rPr>
              <a:t>Stickney, Silas: wounds </a:t>
            </a:r>
          </a:p>
          <a:p>
            <a:r>
              <a:rPr lang="en-US" sz="2400" dirty="0" err="1" smtClean="0">
                <a:solidFill>
                  <a:schemeClr val="bg1"/>
                </a:solidFill>
              </a:rPr>
              <a:t>Sargent</a:t>
            </a:r>
            <a:r>
              <a:rPr lang="en-US" sz="2400" dirty="0" smtClean="0">
                <a:solidFill>
                  <a:schemeClr val="bg1"/>
                </a:solidFill>
              </a:rPr>
              <a:t>, Charles:  unknown </a:t>
            </a:r>
          </a:p>
        </p:txBody>
      </p:sp>
    </p:spTree>
  </p:cSld>
  <p:clrMapOvr>
    <a:masterClrMapping/>
  </p:clrMapOvr>
  <p:transition advTm="15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Walpole</a:t>
            </a:r>
            <a:endParaRPr lang="en-US" sz="6000" dirty="0">
              <a:solidFill>
                <a:schemeClr val="bg1"/>
              </a:solidFill>
              <a:latin typeface="Edwardian Script ITC" pitchFamily="66" charset="0"/>
            </a:endParaRPr>
          </a:p>
        </p:txBody>
      </p:sp>
      <p:sp>
        <p:nvSpPr>
          <p:cNvPr id="5" name="TextBox 4"/>
          <p:cNvSpPr txBox="1"/>
          <p:nvPr/>
        </p:nvSpPr>
        <p:spPr>
          <a:xfrm>
            <a:off x="2362200" y="1219200"/>
            <a:ext cx="4648200" cy="5262979"/>
          </a:xfrm>
          <a:prstGeom prst="rect">
            <a:avLst/>
          </a:prstGeom>
          <a:noFill/>
        </p:spPr>
        <p:txBody>
          <a:bodyPr wrap="square" rtlCol="0">
            <a:spAutoFit/>
          </a:bodyPr>
          <a:lstStyle/>
          <a:p>
            <a:r>
              <a:rPr lang="en-US" sz="2400" dirty="0" smtClean="0">
                <a:solidFill>
                  <a:schemeClr val="bg1"/>
                </a:solidFill>
              </a:rPr>
              <a:t>Barker, William: Disease </a:t>
            </a:r>
          </a:p>
          <a:p>
            <a:r>
              <a:rPr lang="en-US" sz="2400" dirty="0" smtClean="0">
                <a:solidFill>
                  <a:schemeClr val="bg1"/>
                </a:solidFill>
              </a:rPr>
              <a:t>Barnet, Wesley: Disease </a:t>
            </a:r>
          </a:p>
          <a:p>
            <a:r>
              <a:rPr lang="en-US" sz="2400" dirty="0" smtClean="0">
                <a:solidFill>
                  <a:schemeClr val="bg1"/>
                </a:solidFill>
              </a:rPr>
              <a:t>Bragg, Willard: Disease </a:t>
            </a:r>
          </a:p>
          <a:p>
            <a:r>
              <a:rPr lang="en-US" sz="2400" dirty="0" smtClean="0">
                <a:solidFill>
                  <a:schemeClr val="bg1"/>
                </a:solidFill>
              </a:rPr>
              <a:t>Fay, Warren: Disease </a:t>
            </a:r>
          </a:p>
          <a:p>
            <a:r>
              <a:rPr lang="en-US" sz="2400" dirty="0" smtClean="0">
                <a:solidFill>
                  <a:schemeClr val="bg1"/>
                </a:solidFill>
              </a:rPr>
              <a:t>Gates, Benjamin: Disease </a:t>
            </a:r>
          </a:p>
          <a:p>
            <a:r>
              <a:rPr lang="en-US" sz="2400" dirty="0" smtClean="0">
                <a:solidFill>
                  <a:schemeClr val="bg1"/>
                </a:solidFill>
              </a:rPr>
              <a:t>Hooper, Henry: ? </a:t>
            </a:r>
          </a:p>
          <a:p>
            <a:r>
              <a:rPr lang="en-US" sz="2400" dirty="0" smtClean="0">
                <a:solidFill>
                  <a:schemeClr val="bg1"/>
                </a:solidFill>
              </a:rPr>
              <a:t>Hooper, Lewis: Spotsylvania </a:t>
            </a:r>
            <a:r>
              <a:rPr lang="en-US" sz="2400" dirty="0" err="1" smtClean="0">
                <a:solidFill>
                  <a:schemeClr val="bg1"/>
                </a:solidFill>
              </a:rPr>
              <a:t>Kraetzer</a:t>
            </a:r>
            <a:r>
              <a:rPr lang="en-US" sz="2400" dirty="0" smtClean="0">
                <a:solidFill>
                  <a:schemeClr val="bg1"/>
                </a:solidFill>
              </a:rPr>
              <a:t>, Otis: wounds </a:t>
            </a:r>
          </a:p>
          <a:p>
            <a:r>
              <a:rPr lang="en-US" sz="2400" dirty="0" smtClean="0">
                <a:solidFill>
                  <a:schemeClr val="bg1"/>
                </a:solidFill>
              </a:rPr>
              <a:t>Lawrence, Benjamin: wounds Lawrence, Leonard :? </a:t>
            </a:r>
          </a:p>
          <a:p>
            <a:r>
              <a:rPr lang="en-US" sz="2400" dirty="0" smtClean="0">
                <a:solidFill>
                  <a:schemeClr val="bg1"/>
                </a:solidFill>
              </a:rPr>
              <a:t>Livingston, Edward: Disease </a:t>
            </a:r>
          </a:p>
          <a:p>
            <a:r>
              <a:rPr lang="en-US" sz="2400" dirty="0" err="1" smtClean="0">
                <a:solidFill>
                  <a:schemeClr val="bg1"/>
                </a:solidFill>
              </a:rPr>
              <a:t>Perigo</a:t>
            </a:r>
            <a:r>
              <a:rPr lang="en-US" sz="2400" dirty="0" smtClean="0">
                <a:solidFill>
                  <a:schemeClr val="bg1"/>
                </a:solidFill>
              </a:rPr>
              <a:t>, George: Winchester </a:t>
            </a:r>
          </a:p>
          <a:p>
            <a:r>
              <a:rPr lang="en-US" sz="2400" dirty="0" smtClean="0">
                <a:solidFill>
                  <a:schemeClr val="bg1"/>
                </a:solidFill>
              </a:rPr>
              <a:t>Slade, George: ? </a:t>
            </a:r>
          </a:p>
          <a:p>
            <a:r>
              <a:rPr lang="en-US" sz="2400" dirty="0" err="1" smtClean="0">
                <a:solidFill>
                  <a:schemeClr val="bg1"/>
                </a:solidFill>
              </a:rPr>
              <a:t>Wetherby</a:t>
            </a:r>
            <a:r>
              <a:rPr lang="en-US" sz="2400" dirty="0" smtClean="0">
                <a:solidFill>
                  <a:schemeClr val="bg1"/>
                </a:solidFill>
              </a:rPr>
              <a:t>, George: Winchester </a:t>
            </a:r>
          </a:p>
        </p:txBody>
      </p:sp>
    </p:spTree>
  </p:cSld>
  <p:clrMapOvr>
    <a:masterClrMapping/>
  </p:clrMapOvr>
  <p:transition advTm="15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Westmoreland</a:t>
            </a:r>
            <a:endParaRPr lang="en-US" sz="6000" dirty="0">
              <a:solidFill>
                <a:schemeClr val="bg1"/>
              </a:solidFill>
              <a:latin typeface="Edwardian Script ITC" pitchFamily="66" charset="0"/>
            </a:endParaRPr>
          </a:p>
        </p:txBody>
      </p:sp>
      <p:sp>
        <p:nvSpPr>
          <p:cNvPr id="5" name="TextBox 4"/>
          <p:cNvSpPr txBox="1"/>
          <p:nvPr/>
        </p:nvSpPr>
        <p:spPr>
          <a:xfrm>
            <a:off x="3124200" y="856357"/>
            <a:ext cx="4648200" cy="6001643"/>
          </a:xfrm>
          <a:prstGeom prst="rect">
            <a:avLst/>
          </a:prstGeom>
          <a:noFill/>
        </p:spPr>
        <p:txBody>
          <a:bodyPr wrap="square" rtlCol="0">
            <a:spAutoFit/>
          </a:bodyPr>
          <a:lstStyle/>
          <a:p>
            <a:r>
              <a:rPr lang="en-US" sz="2400" dirty="0" smtClean="0">
                <a:solidFill>
                  <a:schemeClr val="bg1"/>
                </a:solidFill>
              </a:rPr>
              <a:t>Bennett, James: Disease </a:t>
            </a:r>
          </a:p>
          <a:p>
            <a:r>
              <a:rPr lang="en-US" sz="2400" dirty="0" err="1" smtClean="0">
                <a:solidFill>
                  <a:schemeClr val="bg1"/>
                </a:solidFill>
              </a:rPr>
              <a:t>Burcham</a:t>
            </a:r>
            <a:r>
              <a:rPr lang="en-US" sz="2400" dirty="0" smtClean="0">
                <a:solidFill>
                  <a:schemeClr val="bg1"/>
                </a:solidFill>
              </a:rPr>
              <a:t>, William: Disease Chamberlain, Norton: New Orleans Clark, John: Disease </a:t>
            </a:r>
          </a:p>
          <a:p>
            <a:r>
              <a:rPr lang="en-US" sz="2400" dirty="0" smtClean="0">
                <a:solidFill>
                  <a:schemeClr val="bg1"/>
                </a:solidFill>
              </a:rPr>
              <a:t>Douglass, Elisha: Spotsylvania </a:t>
            </a:r>
            <a:r>
              <a:rPr lang="en-US" sz="2400" dirty="0" err="1" smtClean="0">
                <a:solidFill>
                  <a:schemeClr val="bg1"/>
                </a:solidFill>
              </a:rPr>
              <a:t>Heustis</a:t>
            </a:r>
            <a:r>
              <a:rPr lang="en-US" sz="2400" dirty="0" smtClean="0">
                <a:solidFill>
                  <a:schemeClr val="bg1"/>
                </a:solidFill>
              </a:rPr>
              <a:t>, Aristides: Disease </a:t>
            </a:r>
          </a:p>
          <a:p>
            <a:r>
              <a:rPr lang="en-US" sz="2400" dirty="0" err="1" smtClean="0">
                <a:solidFill>
                  <a:schemeClr val="bg1"/>
                </a:solidFill>
              </a:rPr>
              <a:t>Joslyn</a:t>
            </a:r>
            <a:r>
              <a:rPr lang="en-US" sz="2400" dirty="0" smtClean="0">
                <a:solidFill>
                  <a:schemeClr val="bg1"/>
                </a:solidFill>
              </a:rPr>
              <a:t>, Luther: Disease </a:t>
            </a:r>
          </a:p>
          <a:p>
            <a:r>
              <a:rPr lang="en-US" sz="2400" dirty="0" smtClean="0">
                <a:solidFill>
                  <a:schemeClr val="bg1"/>
                </a:solidFill>
              </a:rPr>
              <a:t>Leach, Albert: Disease </a:t>
            </a:r>
          </a:p>
          <a:p>
            <a:r>
              <a:rPr lang="en-US" sz="2400" dirty="0" smtClean="0">
                <a:solidFill>
                  <a:schemeClr val="bg1"/>
                </a:solidFill>
              </a:rPr>
              <a:t>Leach, Charles: Disease </a:t>
            </a:r>
          </a:p>
          <a:p>
            <a:r>
              <a:rPr lang="en-US" sz="2400" dirty="0" smtClean="0">
                <a:solidFill>
                  <a:schemeClr val="bg1"/>
                </a:solidFill>
              </a:rPr>
              <a:t>Low, Leonard: Petersburg </a:t>
            </a:r>
          </a:p>
          <a:p>
            <a:r>
              <a:rPr lang="en-US" sz="2400" dirty="0" smtClean="0">
                <a:solidFill>
                  <a:schemeClr val="bg1"/>
                </a:solidFill>
              </a:rPr>
              <a:t>Lucas, Phillip: Disease </a:t>
            </a:r>
          </a:p>
          <a:p>
            <a:r>
              <a:rPr lang="en-US" sz="2400" dirty="0" smtClean="0">
                <a:solidFill>
                  <a:schemeClr val="bg1"/>
                </a:solidFill>
              </a:rPr>
              <a:t>Mason, Moses: Disease </a:t>
            </a:r>
          </a:p>
          <a:p>
            <a:r>
              <a:rPr lang="en-US" sz="2400" dirty="0" smtClean="0">
                <a:solidFill>
                  <a:schemeClr val="bg1"/>
                </a:solidFill>
              </a:rPr>
              <a:t>Metcalf, Amos: White Oak Swamp Starkey, William: ? </a:t>
            </a:r>
          </a:p>
          <a:p>
            <a:r>
              <a:rPr lang="en-US" sz="2400" dirty="0" smtClean="0">
                <a:solidFill>
                  <a:schemeClr val="bg1"/>
                </a:solidFill>
              </a:rPr>
              <a:t>Winchester, Sydney: ? </a:t>
            </a:r>
          </a:p>
          <a:p>
            <a:r>
              <a:rPr lang="en-US" sz="2400" dirty="0" smtClean="0">
                <a:solidFill>
                  <a:schemeClr val="bg1"/>
                </a:solidFill>
              </a:rPr>
              <a:t>Young, Sidney: Winchester </a:t>
            </a:r>
          </a:p>
        </p:txBody>
      </p:sp>
    </p:spTree>
  </p:cSld>
  <p:clrMapOvr>
    <a:masterClrMapping/>
  </p:clrMapOvr>
  <p:transition advTm="15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Winchester</a:t>
            </a:r>
            <a:endParaRPr lang="en-US" sz="6000" dirty="0">
              <a:solidFill>
                <a:schemeClr val="bg1"/>
              </a:solidFill>
              <a:latin typeface="Edwardian Script ITC" pitchFamily="66" charset="0"/>
            </a:endParaRPr>
          </a:p>
        </p:txBody>
      </p:sp>
      <p:sp>
        <p:nvSpPr>
          <p:cNvPr id="5" name="TextBox 4"/>
          <p:cNvSpPr txBox="1"/>
          <p:nvPr/>
        </p:nvSpPr>
        <p:spPr>
          <a:xfrm>
            <a:off x="228600" y="1219200"/>
            <a:ext cx="4648200" cy="5632311"/>
          </a:xfrm>
          <a:prstGeom prst="rect">
            <a:avLst/>
          </a:prstGeom>
          <a:noFill/>
        </p:spPr>
        <p:txBody>
          <a:bodyPr wrap="square" rtlCol="0">
            <a:spAutoFit/>
          </a:bodyPr>
          <a:lstStyle/>
          <a:p>
            <a:r>
              <a:rPr lang="en-US" sz="2400" dirty="0" smtClean="0">
                <a:solidFill>
                  <a:schemeClr val="bg1"/>
                </a:solidFill>
              </a:rPr>
              <a:t>Ball, Charles: Winchester </a:t>
            </a:r>
          </a:p>
          <a:p>
            <a:r>
              <a:rPr lang="en-US" sz="2400" dirty="0" smtClean="0">
                <a:solidFill>
                  <a:schemeClr val="bg1"/>
                </a:solidFill>
              </a:rPr>
              <a:t>Barratt, Henry: New Bern, NC Blanchard, Isaac: Fair Oaks </a:t>
            </a:r>
          </a:p>
          <a:p>
            <a:r>
              <a:rPr lang="en-US" sz="2400" dirty="0" smtClean="0">
                <a:solidFill>
                  <a:schemeClr val="bg1"/>
                </a:solidFill>
              </a:rPr>
              <a:t>Browns, Frank: Hall's Hill, VA Chamberlain, Francis: Williamsburg Davis, Nathaniel: Wounds </a:t>
            </a:r>
          </a:p>
          <a:p>
            <a:r>
              <a:rPr lang="en-US" sz="2400" dirty="0" smtClean="0">
                <a:solidFill>
                  <a:schemeClr val="bg1"/>
                </a:solidFill>
              </a:rPr>
              <a:t>Eaton, James: ? </a:t>
            </a:r>
          </a:p>
          <a:p>
            <a:r>
              <a:rPr lang="en-US" sz="2400" dirty="0" err="1" smtClean="0">
                <a:solidFill>
                  <a:schemeClr val="bg1"/>
                </a:solidFill>
              </a:rPr>
              <a:t>Fosgate</a:t>
            </a:r>
            <a:r>
              <a:rPr lang="en-US" sz="2400" dirty="0" smtClean="0">
                <a:solidFill>
                  <a:schemeClr val="bg1"/>
                </a:solidFill>
              </a:rPr>
              <a:t>, William: Winchester Garfield, Lauren: Winchester Hammond, Lorenzo: Disease </a:t>
            </a:r>
            <a:r>
              <a:rPr lang="en-US" sz="2400" dirty="0" err="1" smtClean="0">
                <a:solidFill>
                  <a:schemeClr val="bg1"/>
                </a:solidFill>
              </a:rPr>
              <a:t>Hannifen</a:t>
            </a:r>
            <a:r>
              <a:rPr lang="en-US" sz="2400" dirty="0" smtClean="0">
                <a:solidFill>
                  <a:schemeClr val="bg1"/>
                </a:solidFill>
              </a:rPr>
              <a:t>, Gregory: Chancellorsville Holden, Amos: POW </a:t>
            </a:r>
          </a:p>
          <a:p>
            <a:r>
              <a:rPr lang="en-US" sz="2400" dirty="0" err="1" smtClean="0">
                <a:solidFill>
                  <a:schemeClr val="bg1"/>
                </a:solidFill>
              </a:rPr>
              <a:t>Houlighan</a:t>
            </a:r>
            <a:r>
              <a:rPr lang="en-US" sz="2400" dirty="0" smtClean="0">
                <a:solidFill>
                  <a:schemeClr val="bg1"/>
                </a:solidFill>
              </a:rPr>
              <a:t>, James: Disease </a:t>
            </a:r>
          </a:p>
          <a:p>
            <a:r>
              <a:rPr lang="en-US" sz="2400" dirty="0" smtClean="0">
                <a:solidFill>
                  <a:schemeClr val="bg1"/>
                </a:solidFill>
              </a:rPr>
              <a:t>Kidder, John: Disease </a:t>
            </a:r>
          </a:p>
          <a:p>
            <a:r>
              <a:rPr lang="en-US" sz="2400" dirty="0" smtClean="0">
                <a:solidFill>
                  <a:schemeClr val="bg1"/>
                </a:solidFill>
              </a:rPr>
              <a:t>Lawrence, Rodney: Fair Oaks </a:t>
            </a:r>
          </a:p>
        </p:txBody>
      </p:sp>
      <p:sp>
        <p:nvSpPr>
          <p:cNvPr id="4" name="TextBox 3"/>
          <p:cNvSpPr txBox="1"/>
          <p:nvPr/>
        </p:nvSpPr>
        <p:spPr>
          <a:xfrm>
            <a:off x="4800600" y="1225689"/>
            <a:ext cx="4343400" cy="5632311"/>
          </a:xfrm>
          <a:prstGeom prst="rect">
            <a:avLst/>
          </a:prstGeom>
          <a:noFill/>
        </p:spPr>
        <p:txBody>
          <a:bodyPr wrap="square" rtlCol="0">
            <a:spAutoFit/>
          </a:bodyPr>
          <a:lstStyle/>
          <a:p>
            <a:r>
              <a:rPr lang="en-US" sz="2400" dirty="0" smtClean="0">
                <a:solidFill>
                  <a:schemeClr val="bg1"/>
                </a:solidFill>
              </a:rPr>
              <a:t>Lewis, Freeman: </a:t>
            </a:r>
            <a:r>
              <a:rPr lang="en-US" sz="2400" dirty="0" err="1" smtClean="0">
                <a:solidFill>
                  <a:schemeClr val="bg1"/>
                </a:solidFill>
              </a:rPr>
              <a:t>Secessionville</a:t>
            </a:r>
            <a:r>
              <a:rPr lang="en-US" sz="2400" dirty="0" smtClean="0">
                <a:solidFill>
                  <a:schemeClr val="bg1"/>
                </a:solidFill>
              </a:rPr>
              <a:t> SC Madison, Timothy: Disease Morrill, Frank: Disease </a:t>
            </a:r>
          </a:p>
          <a:p>
            <a:r>
              <a:rPr lang="en-US" sz="2400" dirty="0" smtClean="0">
                <a:solidFill>
                  <a:schemeClr val="bg1"/>
                </a:solidFill>
              </a:rPr>
              <a:t>Murphy, John: Disease </a:t>
            </a:r>
          </a:p>
          <a:p>
            <a:r>
              <a:rPr lang="en-US" sz="2400" dirty="0" smtClean="0">
                <a:solidFill>
                  <a:schemeClr val="bg1"/>
                </a:solidFill>
              </a:rPr>
              <a:t>Norwood, George: Drowned Olsen, Peter: Disease </a:t>
            </a:r>
          </a:p>
          <a:p>
            <a:r>
              <a:rPr lang="en-US" sz="2400" dirty="0" smtClean="0">
                <a:solidFill>
                  <a:schemeClr val="bg1"/>
                </a:solidFill>
              </a:rPr>
              <a:t>Pratt, Eugene: Cold Harbor </a:t>
            </a:r>
          </a:p>
          <a:p>
            <a:r>
              <a:rPr lang="en-US" sz="2400" dirty="0" smtClean="0">
                <a:solidFill>
                  <a:schemeClr val="bg1"/>
                </a:solidFill>
              </a:rPr>
              <a:t>Rich, Rienzi: Petersburg </a:t>
            </a:r>
          </a:p>
          <a:p>
            <a:r>
              <a:rPr lang="en-US" sz="2400" dirty="0" smtClean="0">
                <a:solidFill>
                  <a:schemeClr val="bg1"/>
                </a:solidFill>
              </a:rPr>
              <a:t>Ripley, Theodore: hanged by KKK</a:t>
            </a:r>
          </a:p>
          <a:p>
            <a:r>
              <a:rPr lang="en-US" sz="2400" dirty="0" smtClean="0">
                <a:solidFill>
                  <a:schemeClr val="bg1"/>
                </a:solidFill>
              </a:rPr>
              <a:t>Scott, </a:t>
            </a:r>
            <a:r>
              <a:rPr lang="en-US" sz="2400" dirty="0" err="1" smtClean="0">
                <a:solidFill>
                  <a:schemeClr val="bg1"/>
                </a:solidFill>
              </a:rPr>
              <a:t>Lucius</a:t>
            </a:r>
            <a:r>
              <a:rPr lang="en-US" sz="2400" dirty="0" smtClean="0">
                <a:solidFill>
                  <a:schemeClr val="bg1"/>
                </a:solidFill>
              </a:rPr>
              <a:t>: Disease </a:t>
            </a:r>
          </a:p>
          <a:p>
            <a:r>
              <a:rPr lang="en-US" sz="2400" dirty="0" smtClean="0">
                <a:solidFill>
                  <a:schemeClr val="bg1"/>
                </a:solidFill>
              </a:rPr>
              <a:t>Swan, Denzel: Disease </a:t>
            </a:r>
          </a:p>
          <a:p>
            <a:r>
              <a:rPr lang="en-US" sz="2400" dirty="0" smtClean="0">
                <a:solidFill>
                  <a:schemeClr val="bg1"/>
                </a:solidFill>
              </a:rPr>
              <a:t>Thayer, Eli: Disease </a:t>
            </a:r>
          </a:p>
          <a:p>
            <a:r>
              <a:rPr lang="en-US" sz="2400" dirty="0" smtClean="0">
                <a:solidFill>
                  <a:schemeClr val="bg1"/>
                </a:solidFill>
              </a:rPr>
              <a:t>Thayer, Henry: Disease </a:t>
            </a:r>
            <a:r>
              <a:rPr lang="en-US" sz="2400" dirty="0" err="1" smtClean="0">
                <a:solidFill>
                  <a:schemeClr val="bg1"/>
                </a:solidFill>
              </a:rPr>
              <a:t>Whittemore</a:t>
            </a:r>
            <a:r>
              <a:rPr lang="en-US" sz="2400" dirty="0" smtClean="0">
                <a:solidFill>
                  <a:schemeClr val="bg1"/>
                </a:solidFill>
              </a:rPr>
              <a:t>, </a:t>
            </a:r>
            <a:r>
              <a:rPr lang="en-US" sz="2400" dirty="0" err="1" smtClean="0">
                <a:solidFill>
                  <a:schemeClr val="bg1"/>
                </a:solidFill>
              </a:rPr>
              <a:t>Jotham</a:t>
            </a:r>
            <a:r>
              <a:rPr lang="en-US" sz="2400" dirty="0" smtClean="0">
                <a:solidFill>
                  <a:schemeClr val="bg1"/>
                </a:solidFill>
              </a:rPr>
              <a:t>: ? </a:t>
            </a:r>
          </a:p>
          <a:p>
            <a:r>
              <a:rPr lang="en-US" sz="2400" dirty="0" smtClean="0">
                <a:solidFill>
                  <a:schemeClr val="bg1"/>
                </a:solidFill>
              </a:rPr>
              <a:t>Woodard, Joseph: Cold Harbor </a:t>
            </a:r>
          </a:p>
        </p:txBody>
      </p:sp>
    </p:spTree>
  </p:cSld>
  <p:clrMapOvr>
    <a:masterClrMapping/>
  </p:clrMapOvr>
  <p:transition advTm="15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4" descr="Amos Humiston - Alchetron, The Free Social Encyclopedia"/>
          <p:cNvSpPr>
            <a:spLocks noChangeAspect="1" noChangeArrowheads="1"/>
          </p:cNvSpPr>
          <p:nvPr/>
        </p:nvSpPr>
        <p:spPr bwMode="auto">
          <a:xfrm>
            <a:off x="152400" y="11811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90" name="Picture 10" descr="https://1.bp.blogspot.com/-MtZ7fqzRzDI/XhARKugfmoI/AAAAAAAAkBg/HY5aZsDqfb4unY5LJEDWuxkNyiJh8NyTwCLcBGAsYHQ/s640/IMG_20130707_1546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52401"/>
            <a:ext cx="492813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Amos Humiston's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81100"/>
            <a:ext cx="4384675" cy="3829130"/>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https://4.bp.blogspot.com/-XubXg4XGztU/Ud4nmiqYXdI/AAAAAAAAFCM/iE6v3DLmBFg/s640/IMG_20130707_1550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52401"/>
            <a:ext cx="2225992"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JAFFREY FAMILY TIES | Local News | sentinelsource.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495800"/>
            <a:ext cx="304800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a7gone.PNG"/>
          <p:cNvPicPr>
            <a:picLocks noChangeAspect="1"/>
          </p:cNvPicPr>
          <p:nvPr/>
        </p:nvPicPr>
        <p:blipFill>
          <a:blip r:embed="rId4" cstate="print"/>
          <a:stretch>
            <a:fillRect/>
          </a:stretch>
        </p:blipFill>
        <p:spPr>
          <a:xfrm>
            <a:off x="0" y="666170"/>
            <a:ext cx="9144000" cy="6191830"/>
          </a:xfrm>
          <a:prstGeom prst="rect">
            <a:avLst/>
          </a:prstGeom>
        </p:spPr>
      </p:pic>
      <p:sp>
        <p:nvSpPr>
          <p:cNvPr id="3" name="Rectangle 2"/>
          <p:cNvSpPr/>
          <p:nvPr/>
        </p:nvSpPr>
        <p:spPr>
          <a:xfrm>
            <a:off x="1600970" y="0"/>
            <a:ext cx="5983497" cy="830997"/>
          </a:xfrm>
          <a:prstGeom prst="rect">
            <a:avLst/>
          </a:prstGeom>
          <a:noFill/>
        </p:spPr>
        <p:txBody>
          <a:bodyPr wrap="none" lIns="91440" tIns="45720" rIns="91440" bIns="45720">
            <a:spAutoFit/>
          </a:bodyPr>
          <a:lstStyle/>
          <a:p>
            <a:pPr algn="ctr"/>
            <a:r>
              <a:rPr lang="en-US" sz="4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Virginia–April 23, 1861</a:t>
            </a:r>
            <a:endPar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6"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0960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9890" y="0"/>
            <a:ext cx="5925661" cy="830997"/>
          </a:xfrm>
          <a:prstGeom prst="rect">
            <a:avLst/>
          </a:prstGeom>
          <a:noFill/>
        </p:spPr>
        <p:txBody>
          <a:bodyPr wrap="none" lIns="91440" tIns="45720" rIns="91440" bIns="45720">
            <a:spAutoFit/>
          </a:bodyPr>
          <a:lstStyle/>
          <a:p>
            <a:pPr algn="ctr"/>
            <a:r>
              <a:rPr lang="en-US" sz="4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Arkansas–May 6, 1861</a:t>
            </a:r>
            <a:endPar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5" name="Picture 4" descr="arkgone.PNG"/>
          <p:cNvPicPr>
            <a:picLocks noChangeAspect="1"/>
          </p:cNvPicPr>
          <p:nvPr/>
        </p:nvPicPr>
        <p:blipFill>
          <a:blip r:embed="rId4" cstate="print"/>
          <a:stretch>
            <a:fillRect/>
          </a:stretch>
        </p:blipFill>
        <p:spPr>
          <a:xfrm>
            <a:off x="0" y="666170"/>
            <a:ext cx="9144000" cy="6191830"/>
          </a:xfrm>
          <a:prstGeom prst="rect">
            <a:avLst/>
          </a:prstGeom>
        </p:spPr>
      </p:pic>
      <p:pic>
        <p:nvPicPr>
          <p:cNvPr id="6"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0960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5199" y="0"/>
            <a:ext cx="6255047" cy="830997"/>
          </a:xfrm>
          <a:prstGeom prst="rect">
            <a:avLst/>
          </a:prstGeom>
          <a:noFill/>
        </p:spPr>
        <p:txBody>
          <a:bodyPr wrap="none" lIns="91440" tIns="45720" rIns="91440" bIns="45720">
            <a:spAutoFit/>
          </a:bodyPr>
          <a:lstStyle/>
          <a:p>
            <a:pPr algn="ctr"/>
            <a:r>
              <a:rPr lang="en-US" sz="4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Tennessee–May 7, 1861</a:t>
            </a:r>
            <a:endPar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4" name="Picture 3" descr="tn9gone.PNG"/>
          <p:cNvPicPr>
            <a:picLocks noChangeAspect="1"/>
          </p:cNvPicPr>
          <p:nvPr/>
        </p:nvPicPr>
        <p:blipFill>
          <a:blip r:embed="rId4" cstate="print"/>
          <a:stretch>
            <a:fillRect/>
          </a:stretch>
        </p:blipFill>
        <p:spPr>
          <a:xfrm>
            <a:off x="0" y="666170"/>
            <a:ext cx="9144000" cy="6191830"/>
          </a:xfrm>
          <a:prstGeom prst="rect">
            <a:avLst/>
          </a:prstGeom>
        </p:spPr>
      </p:pic>
      <p:pic>
        <p:nvPicPr>
          <p:cNvPr id="6"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0960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458" y="0"/>
            <a:ext cx="7674537" cy="830997"/>
          </a:xfrm>
          <a:prstGeom prst="rect">
            <a:avLst/>
          </a:prstGeom>
          <a:noFill/>
        </p:spPr>
        <p:txBody>
          <a:bodyPr wrap="none" lIns="91440" tIns="45720" rIns="91440" bIns="45720">
            <a:spAutoFit/>
          </a:bodyPr>
          <a:lstStyle/>
          <a:p>
            <a:pPr algn="ctr"/>
            <a:r>
              <a:rPr lang="en-US" sz="4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North Carolina–May 20, 1861</a:t>
            </a:r>
            <a:endPar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5" name="Picture 4" descr="NCgone.PNG"/>
          <p:cNvPicPr>
            <a:picLocks noChangeAspect="1"/>
          </p:cNvPicPr>
          <p:nvPr/>
        </p:nvPicPr>
        <p:blipFill>
          <a:blip r:embed="rId4" cstate="print"/>
          <a:stretch>
            <a:fillRect/>
          </a:stretch>
        </p:blipFill>
        <p:spPr>
          <a:xfrm>
            <a:off x="0" y="666170"/>
            <a:ext cx="9144000" cy="6191830"/>
          </a:xfrm>
          <a:prstGeom prst="rect">
            <a:avLst/>
          </a:prstGeom>
        </p:spPr>
      </p:pic>
      <p:pic>
        <p:nvPicPr>
          <p:cNvPr id="6"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0960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rderstates.PNG"/>
          <p:cNvPicPr>
            <a:picLocks noChangeAspect="1"/>
          </p:cNvPicPr>
          <p:nvPr/>
        </p:nvPicPr>
        <p:blipFill>
          <a:blip r:embed="rId2" cstate="print"/>
          <a:stretch>
            <a:fillRect/>
          </a:stretch>
        </p:blipFill>
        <p:spPr>
          <a:xfrm>
            <a:off x="0" y="666170"/>
            <a:ext cx="9144000" cy="6191830"/>
          </a:xfrm>
          <a:prstGeom prst="rect">
            <a:avLst/>
          </a:prstGeom>
        </p:spPr>
      </p:pic>
      <p:sp>
        <p:nvSpPr>
          <p:cNvPr id="6" name="Rectangle 5"/>
          <p:cNvSpPr/>
          <p:nvPr/>
        </p:nvSpPr>
        <p:spPr>
          <a:xfrm rot="20482993">
            <a:off x="3696342" y="4323646"/>
            <a:ext cx="424840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Confederate States of America</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1828800" y="2209800"/>
            <a:ext cx="562397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United States of America</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17000" b="-17000"/>
          </a:stretch>
        </a:blipFill>
        <a:effectLst/>
      </p:bgPr>
    </p:bg>
    <p:spTree>
      <p:nvGrpSpPr>
        <p:cNvPr id="1" name=""/>
        <p:cNvGrpSpPr/>
        <p:nvPr/>
      </p:nvGrpSpPr>
      <p:grpSpPr>
        <a:xfrm>
          <a:off x="0" y="0"/>
          <a:ext cx="0" cy="0"/>
          <a:chOff x="0" y="0"/>
          <a:chExt cx="0" cy="0"/>
        </a:xfrm>
      </p:grpSpPr>
      <p:pic>
        <p:nvPicPr>
          <p:cNvPr id="2" name="Picture 1" descr="robert-e-lee.jpg-5911.jpg"/>
          <p:cNvPicPr>
            <a:picLocks noChangeAspect="1"/>
          </p:cNvPicPr>
          <p:nvPr/>
        </p:nvPicPr>
        <p:blipFill>
          <a:blip r:embed="rId3" cstate="print"/>
          <a:stretch>
            <a:fillRect/>
          </a:stretch>
        </p:blipFill>
        <p:spPr>
          <a:xfrm>
            <a:off x="3196949" y="96516"/>
            <a:ext cx="2718816" cy="3288890"/>
          </a:xfrm>
          <a:prstGeom prst="rect">
            <a:avLst/>
          </a:prstGeom>
        </p:spPr>
      </p:pic>
      <p:sp>
        <p:nvSpPr>
          <p:cNvPr id="4" name="TextBox 3"/>
          <p:cNvSpPr txBox="1"/>
          <p:nvPr/>
        </p:nvSpPr>
        <p:spPr>
          <a:xfrm>
            <a:off x="215379" y="687986"/>
            <a:ext cx="2517036" cy="461665"/>
          </a:xfrm>
          <a:prstGeom prst="rect">
            <a:avLst/>
          </a:prstGeom>
          <a:noFill/>
        </p:spPr>
        <p:txBody>
          <a:bodyPr wrap="none" rtlCol="0">
            <a:spAutoFit/>
          </a:bodyPr>
          <a:lstStyle/>
          <a:p>
            <a:r>
              <a:rPr lang="en-US" sz="2400" dirty="0" smtClean="0">
                <a:latin typeface="Baskerville Old Face" panose="02020602080505020303" pitchFamily="18" charset="0"/>
              </a:rPr>
              <a:t>P.G.T. Beauregard</a:t>
            </a:r>
          </a:p>
        </p:txBody>
      </p:sp>
      <p:pic>
        <p:nvPicPr>
          <p:cNvPr id="17410" name="Picture 2" descr="P.G.T Beauregard | Civil war generals, Civil war confederate, Civil war  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756" y="1258241"/>
            <a:ext cx="1485124" cy="20216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File:Confederate Portraits - James Longstreet.jpg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36" y="3733800"/>
            <a:ext cx="1445101"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IVIL WAR CONFEDERATE GENERAL JOSEPH JOHNSTON 11x14 SILVER HALIDE PHOTO  PRINT | eB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4835" y="1183179"/>
            <a:ext cx="1752600" cy="217174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Confederate General John Bell Hood, born in Kentucky, graduated West Point  in 1853. Hood's Texas Bri… | Civil war generals, Civil war confederate,  Civil war histo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4835" y="3733800"/>
            <a:ext cx="183430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Stonewall Jackson | Biography, Battles, Death, &amp; Facts | Britanni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6888" y="4114800"/>
            <a:ext cx="1942520" cy="24745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60994" y="3385406"/>
            <a:ext cx="1914307" cy="461665"/>
          </a:xfrm>
          <a:prstGeom prst="rect">
            <a:avLst/>
          </a:prstGeom>
          <a:noFill/>
        </p:spPr>
        <p:txBody>
          <a:bodyPr wrap="none" rtlCol="0">
            <a:spAutoFit/>
          </a:bodyPr>
          <a:lstStyle/>
          <a:p>
            <a:r>
              <a:rPr lang="en-US" sz="2400" dirty="0" smtClean="0">
                <a:latin typeface="Baskerville Old Face" panose="02020602080505020303" pitchFamily="18" charset="0"/>
              </a:rPr>
              <a:t>Robert E. Lee</a:t>
            </a:r>
          </a:p>
        </p:txBody>
      </p:sp>
      <p:sp>
        <p:nvSpPr>
          <p:cNvPr id="11" name="TextBox 10"/>
          <p:cNvSpPr txBox="1"/>
          <p:nvPr/>
        </p:nvSpPr>
        <p:spPr>
          <a:xfrm>
            <a:off x="435577" y="6044804"/>
            <a:ext cx="2281394" cy="461665"/>
          </a:xfrm>
          <a:prstGeom prst="rect">
            <a:avLst/>
          </a:prstGeom>
          <a:noFill/>
        </p:spPr>
        <p:txBody>
          <a:bodyPr wrap="none" rtlCol="0">
            <a:spAutoFit/>
          </a:bodyPr>
          <a:lstStyle/>
          <a:p>
            <a:r>
              <a:rPr lang="en-US" sz="2400" dirty="0" smtClean="0">
                <a:latin typeface="Baskerville Old Face" panose="02020602080505020303" pitchFamily="18" charset="0"/>
              </a:rPr>
              <a:t>James Longstreet</a:t>
            </a:r>
          </a:p>
        </p:txBody>
      </p:sp>
      <p:sp>
        <p:nvSpPr>
          <p:cNvPr id="12" name="TextBox 11"/>
          <p:cNvSpPr txBox="1"/>
          <p:nvPr/>
        </p:nvSpPr>
        <p:spPr>
          <a:xfrm>
            <a:off x="6626123" y="687985"/>
            <a:ext cx="2190023" cy="461665"/>
          </a:xfrm>
          <a:prstGeom prst="rect">
            <a:avLst/>
          </a:prstGeom>
          <a:noFill/>
        </p:spPr>
        <p:txBody>
          <a:bodyPr wrap="none" rtlCol="0">
            <a:spAutoFit/>
          </a:bodyPr>
          <a:lstStyle/>
          <a:p>
            <a:r>
              <a:rPr lang="en-US" sz="2400" dirty="0" smtClean="0">
                <a:latin typeface="Baskerville Old Face" panose="02020602080505020303" pitchFamily="18" charset="0"/>
              </a:rPr>
              <a:t>Joseph Johnston</a:t>
            </a:r>
          </a:p>
        </p:txBody>
      </p:sp>
      <p:sp>
        <p:nvSpPr>
          <p:cNvPr id="13" name="TextBox 12"/>
          <p:cNvSpPr txBox="1"/>
          <p:nvPr/>
        </p:nvSpPr>
        <p:spPr>
          <a:xfrm>
            <a:off x="6881001" y="6044804"/>
            <a:ext cx="1935145" cy="461665"/>
          </a:xfrm>
          <a:prstGeom prst="rect">
            <a:avLst/>
          </a:prstGeom>
          <a:noFill/>
        </p:spPr>
        <p:txBody>
          <a:bodyPr wrap="none" rtlCol="0">
            <a:spAutoFit/>
          </a:bodyPr>
          <a:lstStyle/>
          <a:p>
            <a:r>
              <a:rPr lang="en-US" sz="2400" dirty="0" smtClean="0">
                <a:latin typeface="Baskerville Old Face" panose="02020602080505020303" pitchFamily="18" charset="0"/>
              </a:rPr>
              <a:t>John B. Hood</a:t>
            </a:r>
          </a:p>
        </p:txBody>
      </p:sp>
      <p:sp>
        <p:nvSpPr>
          <p:cNvPr id="14" name="TextBox 13"/>
          <p:cNvSpPr txBox="1"/>
          <p:nvPr/>
        </p:nvSpPr>
        <p:spPr>
          <a:xfrm>
            <a:off x="2971800" y="6396335"/>
            <a:ext cx="3722494" cy="461665"/>
          </a:xfrm>
          <a:prstGeom prst="rect">
            <a:avLst/>
          </a:prstGeom>
          <a:noFill/>
        </p:spPr>
        <p:txBody>
          <a:bodyPr wrap="none" rtlCol="0">
            <a:spAutoFit/>
          </a:bodyPr>
          <a:lstStyle/>
          <a:p>
            <a:r>
              <a:rPr lang="en-US" sz="2400" dirty="0" smtClean="0">
                <a:latin typeface="Baskerville Old Face" panose="02020602080505020303" pitchFamily="18" charset="0"/>
              </a:rPr>
              <a:t>Thomas “Stonewall” Jackson</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l="-21000" r="-21000"/>
          </a:stretch>
        </a:blipFill>
        <a:effectLst/>
      </p:bgPr>
    </p:bg>
    <p:spTree>
      <p:nvGrpSpPr>
        <p:cNvPr id="1" name=""/>
        <p:cNvGrpSpPr/>
        <p:nvPr/>
      </p:nvGrpSpPr>
      <p:grpSpPr>
        <a:xfrm>
          <a:off x="0" y="0"/>
          <a:ext cx="0" cy="0"/>
          <a:chOff x="0" y="0"/>
          <a:chExt cx="0" cy="0"/>
        </a:xfrm>
      </p:grpSpPr>
      <p:pic>
        <p:nvPicPr>
          <p:cNvPr id="1026" name="Picture 2" descr="http://blog.nyhistory.org/wp-content/uploads/2014/04/blog_grant_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4576" y="2901121"/>
            <a:ext cx="251095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cDowell-General.jpg"/>
          <p:cNvPicPr>
            <a:picLocks noChangeAspect="1"/>
          </p:cNvPicPr>
          <p:nvPr/>
        </p:nvPicPr>
        <p:blipFill>
          <a:blip r:embed="rId4" cstate="print"/>
          <a:stretch>
            <a:fillRect/>
          </a:stretch>
        </p:blipFill>
        <p:spPr>
          <a:xfrm>
            <a:off x="609600" y="304800"/>
            <a:ext cx="1481138" cy="2168483"/>
          </a:xfrm>
          <a:prstGeom prst="rect">
            <a:avLst/>
          </a:prstGeom>
        </p:spPr>
      </p:pic>
      <p:pic>
        <p:nvPicPr>
          <p:cNvPr id="18434" name="Picture 2" descr="George B. McClellan | United States general | Britann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269648"/>
            <a:ext cx="1635202" cy="225545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John Pope | United States general | Britann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6064" y="263857"/>
            <a:ext cx="1850395" cy="220942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Ambrose Everett Burnside | United States general | Britann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3276600"/>
            <a:ext cx="197710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Ryan Bilger on Twitter: &quot;&quot;We are through for tonight, but tomorrow we fight  the battle that will decide the fate of the Republic.&quot; Union General Joseph  Hooker said this on the nigh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6785" y="260809"/>
            <a:ext cx="1244517" cy="2212474"/>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George G. Meade | American military officer | Britanni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60917" y="3282322"/>
            <a:ext cx="1821721" cy="25389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6259" y="2484654"/>
            <a:ext cx="1850186" cy="400110"/>
          </a:xfrm>
          <a:prstGeom prst="rect">
            <a:avLst/>
          </a:prstGeom>
          <a:noFill/>
        </p:spPr>
        <p:txBody>
          <a:bodyPr wrap="none" rtlCol="0">
            <a:spAutoFit/>
          </a:bodyPr>
          <a:lstStyle/>
          <a:p>
            <a:r>
              <a:rPr lang="en-US" sz="2000" dirty="0" smtClean="0">
                <a:latin typeface="Baskerville Old Face" panose="02020602080505020303" pitchFamily="18" charset="0"/>
              </a:rPr>
              <a:t>Irwin McDowell</a:t>
            </a:r>
          </a:p>
        </p:txBody>
      </p:sp>
      <p:sp>
        <p:nvSpPr>
          <p:cNvPr id="13" name="TextBox 12"/>
          <p:cNvSpPr txBox="1"/>
          <p:nvPr/>
        </p:nvSpPr>
        <p:spPr>
          <a:xfrm>
            <a:off x="2490504" y="2487701"/>
            <a:ext cx="2053767" cy="400110"/>
          </a:xfrm>
          <a:prstGeom prst="rect">
            <a:avLst/>
          </a:prstGeom>
          <a:noFill/>
        </p:spPr>
        <p:txBody>
          <a:bodyPr wrap="none" rtlCol="0">
            <a:spAutoFit/>
          </a:bodyPr>
          <a:lstStyle/>
          <a:p>
            <a:r>
              <a:rPr lang="en-US" sz="2000" dirty="0" smtClean="0">
                <a:latin typeface="Baskerville Old Face" panose="02020602080505020303" pitchFamily="18" charset="0"/>
              </a:rPr>
              <a:t>George McClellan</a:t>
            </a:r>
          </a:p>
        </p:txBody>
      </p:sp>
      <p:sp>
        <p:nvSpPr>
          <p:cNvPr id="14" name="TextBox 13"/>
          <p:cNvSpPr txBox="1"/>
          <p:nvPr/>
        </p:nvSpPr>
        <p:spPr>
          <a:xfrm>
            <a:off x="5017113" y="2468543"/>
            <a:ext cx="1268296" cy="400110"/>
          </a:xfrm>
          <a:prstGeom prst="rect">
            <a:avLst/>
          </a:prstGeom>
          <a:noFill/>
        </p:spPr>
        <p:txBody>
          <a:bodyPr wrap="none" rtlCol="0">
            <a:spAutoFit/>
          </a:bodyPr>
          <a:lstStyle/>
          <a:p>
            <a:r>
              <a:rPr lang="en-US" sz="2000" dirty="0" smtClean="0">
                <a:latin typeface="Baskerville Old Face" panose="02020602080505020303" pitchFamily="18" charset="0"/>
              </a:rPr>
              <a:t>John Pope</a:t>
            </a:r>
          </a:p>
        </p:txBody>
      </p:sp>
      <p:sp>
        <p:nvSpPr>
          <p:cNvPr id="15" name="TextBox 14"/>
          <p:cNvSpPr txBox="1"/>
          <p:nvPr/>
        </p:nvSpPr>
        <p:spPr>
          <a:xfrm>
            <a:off x="7076520" y="2468543"/>
            <a:ext cx="1752403" cy="400110"/>
          </a:xfrm>
          <a:prstGeom prst="rect">
            <a:avLst/>
          </a:prstGeom>
          <a:noFill/>
        </p:spPr>
        <p:txBody>
          <a:bodyPr wrap="none" rtlCol="0">
            <a:spAutoFit/>
          </a:bodyPr>
          <a:lstStyle/>
          <a:p>
            <a:r>
              <a:rPr lang="en-US" sz="2000" dirty="0" smtClean="0">
                <a:latin typeface="Baskerville Old Face" panose="02020602080505020303" pitchFamily="18" charset="0"/>
              </a:rPr>
              <a:t>Joseph Hooker</a:t>
            </a:r>
          </a:p>
        </p:txBody>
      </p:sp>
      <p:sp>
        <p:nvSpPr>
          <p:cNvPr id="16" name="TextBox 15"/>
          <p:cNvSpPr txBox="1"/>
          <p:nvPr/>
        </p:nvSpPr>
        <p:spPr>
          <a:xfrm>
            <a:off x="366205" y="5830450"/>
            <a:ext cx="2124299" cy="400110"/>
          </a:xfrm>
          <a:prstGeom prst="rect">
            <a:avLst/>
          </a:prstGeom>
          <a:noFill/>
        </p:spPr>
        <p:txBody>
          <a:bodyPr wrap="none" rtlCol="0">
            <a:spAutoFit/>
          </a:bodyPr>
          <a:lstStyle/>
          <a:p>
            <a:r>
              <a:rPr lang="en-US" sz="2000" dirty="0" smtClean="0">
                <a:latin typeface="Baskerville Old Face" panose="02020602080505020303" pitchFamily="18" charset="0"/>
              </a:rPr>
              <a:t>Ambrose Burnside</a:t>
            </a:r>
          </a:p>
        </p:txBody>
      </p:sp>
      <p:sp>
        <p:nvSpPr>
          <p:cNvPr id="17" name="TextBox 16"/>
          <p:cNvSpPr txBox="1"/>
          <p:nvPr/>
        </p:nvSpPr>
        <p:spPr>
          <a:xfrm>
            <a:off x="6878325" y="5830450"/>
            <a:ext cx="1704313" cy="400110"/>
          </a:xfrm>
          <a:prstGeom prst="rect">
            <a:avLst/>
          </a:prstGeom>
          <a:noFill/>
        </p:spPr>
        <p:txBody>
          <a:bodyPr wrap="none" rtlCol="0">
            <a:spAutoFit/>
          </a:bodyPr>
          <a:lstStyle/>
          <a:p>
            <a:r>
              <a:rPr lang="en-US" sz="2000" dirty="0" smtClean="0">
                <a:latin typeface="Baskerville Old Face" panose="02020602080505020303" pitchFamily="18" charset="0"/>
              </a:rPr>
              <a:t>George Meade</a:t>
            </a:r>
          </a:p>
        </p:txBody>
      </p:sp>
      <p:sp>
        <p:nvSpPr>
          <p:cNvPr id="18" name="TextBox 17"/>
          <p:cNvSpPr txBox="1"/>
          <p:nvPr/>
        </p:nvSpPr>
        <p:spPr>
          <a:xfrm>
            <a:off x="3588350" y="6457890"/>
            <a:ext cx="1850186" cy="400110"/>
          </a:xfrm>
          <a:prstGeom prst="rect">
            <a:avLst/>
          </a:prstGeom>
          <a:noFill/>
        </p:spPr>
        <p:txBody>
          <a:bodyPr wrap="none" rtlCol="0">
            <a:spAutoFit/>
          </a:bodyPr>
          <a:lstStyle/>
          <a:p>
            <a:r>
              <a:rPr lang="en-US" sz="2000" dirty="0" smtClean="0">
                <a:latin typeface="Baskerville Old Face" panose="02020602080505020303" pitchFamily="18" charset="0"/>
              </a:rPr>
              <a:t>Ulysses S. Grant</a:t>
            </a:r>
          </a:p>
        </p:txBody>
      </p:sp>
    </p:spTree>
    <p:extLst>
      <p:ext uri="{BB962C8B-B14F-4D97-AF65-F5344CB8AC3E}">
        <p14:creationId xmlns:p14="http://schemas.microsoft.com/office/powerpoint/2010/main" val="25407352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aconda_plan.jpg"/>
          <p:cNvPicPr>
            <a:picLocks noChangeAspect="1"/>
          </p:cNvPicPr>
          <p:nvPr/>
        </p:nvPicPr>
        <p:blipFill>
          <a:blip r:embed="rId2" cstate="print"/>
          <a:stretch>
            <a:fillRect/>
          </a:stretch>
        </p:blipFill>
        <p:spPr>
          <a:xfrm>
            <a:off x="228600" y="914400"/>
            <a:ext cx="7315200" cy="5664200"/>
          </a:xfrm>
          <a:prstGeom prst="rect">
            <a:avLst/>
          </a:prstGeom>
        </p:spPr>
      </p:pic>
      <p:pic>
        <p:nvPicPr>
          <p:cNvPr id="4098" name="Picture 2" descr="Nicki Minaj: Anaconda (Video 2014) - IM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3733800"/>
            <a:ext cx="3111500" cy="3111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381000" y="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Algerian" pitchFamily="82" charset="0"/>
                <a:ea typeface="+mj-ea"/>
                <a:cs typeface="+mj-cs"/>
              </a:rPr>
              <a:t>The Anaconda Plan</a:t>
            </a:r>
          </a:p>
        </p:txBody>
      </p:sp>
      <p:pic>
        <p:nvPicPr>
          <p:cNvPr id="4" name="Picture 3" descr="winfield+scott.jpg"/>
          <p:cNvPicPr>
            <a:picLocks noChangeAspect="1"/>
          </p:cNvPicPr>
          <p:nvPr/>
        </p:nvPicPr>
        <p:blipFill>
          <a:blip r:embed="rId4" cstate="print"/>
          <a:stretch>
            <a:fillRect/>
          </a:stretch>
        </p:blipFill>
        <p:spPr>
          <a:xfrm>
            <a:off x="6019800" y="3733800"/>
            <a:ext cx="3124200" cy="3124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washington-org.s3.amazonaws.com/s3fs-public/image-lincoln_memorial_statue-79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1119428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86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4 Civil War Map - Colton - 1862.jpg"/>
          <p:cNvPicPr>
            <a:picLocks noChangeAspect="1"/>
          </p:cNvPicPr>
          <p:nvPr/>
        </p:nvPicPr>
        <p:blipFill>
          <a:blip r:embed="rId2" cstate="print"/>
          <a:stretch>
            <a:fillRect/>
          </a:stretch>
        </p:blipFill>
        <p:spPr>
          <a:xfrm>
            <a:off x="2819400" y="304800"/>
            <a:ext cx="7653372" cy="6553200"/>
          </a:xfrm>
          <a:prstGeom prst="rect">
            <a:avLst/>
          </a:prstGeom>
        </p:spPr>
      </p:pic>
      <p:sp>
        <p:nvSpPr>
          <p:cNvPr id="3" name="TextBox 2"/>
          <p:cNvSpPr txBox="1"/>
          <p:nvPr/>
        </p:nvSpPr>
        <p:spPr>
          <a:xfrm>
            <a:off x="304800" y="0"/>
            <a:ext cx="4419600" cy="6494085"/>
          </a:xfrm>
          <a:prstGeom prst="rect">
            <a:avLst/>
          </a:prstGeom>
          <a:noFill/>
        </p:spPr>
        <p:txBody>
          <a:bodyPr wrap="square" rtlCol="0">
            <a:spAutoFit/>
          </a:bodyPr>
          <a:lstStyle/>
          <a:p>
            <a:pPr marL="342900" indent="-342900"/>
            <a:r>
              <a:rPr lang="en-US" sz="3200" b="1" dirty="0" smtClean="0">
                <a:solidFill>
                  <a:srgbClr val="0070C0"/>
                </a:solidFill>
              </a:rPr>
              <a:t>Union Plan:</a:t>
            </a:r>
          </a:p>
          <a:p>
            <a:pPr marL="342900" indent="-342900">
              <a:buAutoNum type="arabicPeriod"/>
            </a:pPr>
            <a:endParaRPr lang="en-US" sz="3200" b="1" dirty="0" smtClean="0"/>
          </a:p>
          <a:p>
            <a:pPr marL="342900" indent="-342900">
              <a:buAutoNum type="arabicPeriod"/>
            </a:pPr>
            <a:r>
              <a:rPr lang="en-US" sz="3200" b="1" dirty="0" smtClean="0"/>
              <a:t>Capture Richmond, VA</a:t>
            </a:r>
          </a:p>
          <a:p>
            <a:pPr marL="342900" indent="-342900">
              <a:buAutoNum type="arabicPeriod"/>
            </a:pPr>
            <a:r>
              <a:rPr lang="en-US" sz="3200" b="1" dirty="0" smtClean="0"/>
              <a:t>Capture the Mississippi River</a:t>
            </a:r>
          </a:p>
          <a:p>
            <a:pPr marL="342900" indent="-342900">
              <a:buAutoNum type="arabicPeriod"/>
            </a:pPr>
            <a:r>
              <a:rPr lang="en-US" sz="3200" b="1" dirty="0" smtClean="0"/>
              <a:t>Blockade the Southern coast</a:t>
            </a:r>
          </a:p>
          <a:p>
            <a:pPr marL="342900" indent="-342900">
              <a:buAutoNum type="arabicPeriod"/>
            </a:pPr>
            <a:r>
              <a:rPr lang="en-US" sz="3200" b="1" dirty="0" smtClean="0"/>
              <a:t>Attack through the heart of the South</a:t>
            </a:r>
          </a:p>
          <a:p>
            <a:pPr marL="342900" indent="-342900">
              <a:buAutoNum type="arabicPeriod"/>
            </a:pPr>
            <a:endParaRPr lang="en-US" sz="3200" b="1" dirty="0" smtClean="0"/>
          </a:p>
          <a:p>
            <a:pPr marL="342900" indent="-342900"/>
            <a:r>
              <a:rPr lang="en-US" sz="3200" b="1" dirty="0" smtClean="0">
                <a:solidFill>
                  <a:schemeClr val="bg1">
                    <a:lumMod val="50000"/>
                  </a:schemeClr>
                </a:solidFill>
              </a:rPr>
              <a:t>Confederate Plan:</a:t>
            </a:r>
          </a:p>
          <a:p>
            <a:pPr marL="342900" indent="-342900"/>
            <a:r>
              <a:rPr lang="en-US" sz="3200" b="1" dirty="0" smtClean="0"/>
              <a:t>1. Keep the North out of the South.</a:t>
            </a:r>
            <a:endParaRPr lang="en-US" sz="3200" b="1" dirty="0"/>
          </a:p>
        </p:txBody>
      </p:sp>
      <p:sp>
        <p:nvSpPr>
          <p:cNvPr id="4" name="Down Arrow 3"/>
          <p:cNvSpPr/>
          <p:nvPr/>
        </p:nvSpPr>
        <p:spPr>
          <a:xfrm>
            <a:off x="8077200" y="2895600"/>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20093005">
            <a:off x="6934200" y="3505200"/>
            <a:ext cx="762000" cy="1600200"/>
          </a:xfrm>
          <a:prstGeom prst="downArrow">
            <a:avLst>
              <a:gd name="adj1" fmla="val 35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p:cNvSpPr/>
          <p:nvPr/>
        </p:nvSpPr>
        <p:spPr>
          <a:xfrm>
            <a:off x="8686800" y="3352800"/>
            <a:ext cx="4572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8229600" y="4876800"/>
            <a:ext cx="4572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p:cNvSpPr/>
          <p:nvPr/>
        </p:nvSpPr>
        <p:spPr>
          <a:xfrm>
            <a:off x="8077200" y="6324600"/>
            <a:ext cx="4572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p:cNvSpPr/>
          <p:nvPr/>
        </p:nvSpPr>
        <p:spPr>
          <a:xfrm>
            <a:off x="6493329" y="5600700"/>
            <a:ext cx="4572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13"/>
          <p:cNvSpPr/>
          <p:nvPr/>
        </p:nvSpPr>
        <p:spPr>
          <a:xfrm>
            <a:off x="4953000" y="5867400"/>
            <a:ext cx="4572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246120" y="2888993"/>
            <a:ext cx="5349240" cy="1865887"/>
          </a:xfrm>
          <a:custGeom>
            <a:avLst/>
            <a:gdLst>
              <a:gd name="connsiteX0" fmla="*/ 5349240 w 5349240"/>
              <a:gd name="connsiteY0" fmla="*/ 326647 h 1865887"/>
              <a:gd name="connsiteX1" fmla="*/ 5196840 w 5349240"/>
              <a:gd name="connsiteY1" fmla="*/ 311407 h 1865887"/>
              <a:gd name="connsiteX2" fmla="*/ 5151120 w 5349240"/>
              <a:gd name="connsiteY2" fmla="*/ 265687 h 1865887"/>
              <a:gd name="connsiteX3" fmla="*/ 5120640 w 5349240"/>
              <a:gd name="connsiteY3" fmla="*/ 143767 h 1865887"/>
              <a:gd name="connsiteX4" fmla="*/ 5105400 w 5349240"/>
              <a:gd name="connsiteY4" fmla="*/ 98047 h 1865887"/>
              <a:gd name="connsiteX5" fmla="*/ 5013960 w 5349240"/>
              <a:gd name="connsiteY5" fmla="*/ 37087 h 1865887"/>
              <a:gd name="connsiteX6" fmla="*/ 4922520 w 5349240"/>
              <a:gd name="connsiteY6" fmla="*/ 6607 h 1865887"/>
              <a:gd name="connsiteX7" fmla="*/ 4526280 w 5349240"/>
              <a:gd name="connsiteY7" fmla="*/ 52327 h 1865887"/>
              <a:gd name="connsiteX8" fmla="*/ 4480560 w 5349240"/>
              <a:gd name="connsiteY8" fmla="*/ 98047 h 1865887"/>
              <a:gd name="connsiteX9" fmla="*/ 4450080 w 5349240"/>
              <a:gd name="connsiteY9" fmla="*/ 143767 h 1865887"/>
              <a:gd name="connsiteX10" fmla="*/ 4404360 w 5349240"/>
              <a:gd name="connsiteY10" fmla="*/ 159007 h 1865887"/>
              <a:gd name="connsiteX11" fmla="*/ 4373880 w 5349240"/>
              <a:gd name="connsiteY11" fmla="*/ 204727 h 1865887"/>
              <a:gd name="connsiteX12" fmla="*/ 4358640 w 5349240"/>
              <a:gd name="connsiteY12" fmla="*/ 250447 h 1865887"/>
              <a:gd name="connsiteX13" fmla="*/ 4312920 w 5349240"/>
              <a:gd name="connsiteY13" fmla="*/ 280927 h 1865887"/>
              <a:gd name="connsiteX14" fmla="*/ 4175760 w 5349240"/>
              <a:gd name="connsiteY14" fmla="*/ 433327 h 1865887"/>
              <a:gd name="connsiteX15" fmla="*/ 4130040 w 5349240"/>
              <a:gd name="connsiteY15" fmla="*/ 524767 h 1865887"/>
              <a:gd name="connsiteX16" fmla="*/ 4099560 w 5349240"/>
              <a:gd name="connsiteY16" fmla="*/ 616207 h 1865887"/>
              <a:gd name="connsiteX17" fmla="*/ 4023360 w 5349240"/>
              <a:gd name="connsiteY17" fmla="*/ 707647 h 1865887"/>
              <a:gd name="connsiteX18" fmla="*/ 3977640 w 5349240"/>
              <a:gd name="connsiteY18" fmla="*/ 753367 h 1865887"/>
              <a:gd name="connsiteX19" fmla="*/ 3947160 w 5349240"/>
              <a:gd name="connsiteY19" fmla="*/ 799087 h 1865887"/>
              <a:gd name="connsiteX20" fmla="*/ 3901440 w 5349240"/>
              <a:gd name="connsiteY20" fmla="*/ 814327 h 1865887"/>
              <a:gd name="connsiteX21" fmla="*/ 3855720 w 5349240"/>
              <a:gd name="connsiteY21" fmla="*/ 844807 h 1865887"/>
              <a:gd name="connsiteX22" fmla="*/ 3810000 w 5349240"/>
              <a:gd name="connsiteY22" fmla="*/ 860047 h 1865887"/>
              <a:gd name="connsiteX23" fmla="*/ 3764280 w 5349240"/>
              <a:gd name="connsiteY23" fmla="*/ 890527 h 1865887"/>
              <a:gd name="connsiteX24" fmla="*/ 3642360 w 5349240"/>
              <a:gd name="connsiteY24" fmla="*/ 921007 h 1865887"/>
              <a:gd name="connsiteX25" fmla="*/ 2697480 w 5349240"/>
              <a:gd name="connsiteY25" fmla="*/ 936247 h 1865887"/>
              <a:gd name="connsiteX26" fmla="*/ 2164080 w 5349240"/>
              <a:gd name="connsiteY26" fmla="*/ 966727 h 1865887"/>
              <a:gd name="connsiteX27" fmla="*/ 1935480 w 5349240"/>
              <a:gd name="connsiteY27" fmla="*/ 1012447 h 1865887"/>
              <a:gd name="connsiteX28" fmla="*/ 1889760 w 5349240"/>
              <a:gd name="connsiteY28" fmla="*/ 1027687 h 1865887"/>
              <a:gd name="connsiteX29" fmla="*/ 1844040 w 5349240"/>
              <a:gd name="connsiteY29" fmla="*/ 1058167 h 1865887"/>
              <a:gd name="connsiteX30" fmla="*/ 1798320 w 5349240"/>
              <a:gd name="connsiteY30" fmla="*/ 1210567 h 1865887"/>
              <a:gd name="connsiteX31" fmla="*/ 1783080 w 5349240"/>
              <a:gd name="connsiteY31" fmla="*/ 1317247 h 1865887"/>
              <a:gd name="connsiteX32" fmla="*/ 1783080 w 5349240"/>
              <a:gd name="connsiteY32" fmla="*/ 1637287 h 1865887"/>
              <a:gd name="connsiteX33" fmla="*/ 1645920 w 5349240"/>
              <a:gd name="connsiteY33" fmla="*/ 1713487 h 1865887"/>
              <a:gd name="connsiteX34" fmla="*/ 1463040 w 5349240"/>
              <a:gd name="connsiteY34" fmla="*/ 1698247 h 1865887"/>
              <a:gd name="connsiteX35" fmla="*/ 1386840 w 5349240"/>
              <a:gd name="connsiteY35" fmla="*/ 1683007 h 1865887"/>
              <a:gd name="connsiteX36" fmla="*/ 883920 w 5349240"/>
              <a:gd name="connsiteY36" fmla="*/ 1667767 h 1865887"/>
              <a:gd name="connsiteX37" fmla="*/ 792480 w 5349240"/>
              <a:gd name="connsiteY37" fmla="*/ 1637287 h 1865887"/>
              <a:gd name="connsiteX38" fmla="*/ 746760 w 5349240"/>
              <a:gd name="connsiteY38" fmla="*/ 1622047 h 1865887"/>
              <a:gd name="connsiteX39" fmla="*/ 685800 w 5349240"/>
              <a:gd name="connsiteY39" fmla="*/ 1606807 h 1865887"/>
              <a:gd name="connsiteX40" fmla="*/ 396240 w 5349240"/>
              <a:gd name="connsiteY40" fmla="*/ 1637287 h 1865887"/>
              <a:gd name="connsiteX41" fmla="*/ 274320 w 5349240"/>
              <a:gd name="connsiteY41" fmla="*/ 1667767 h 1865887"/>
              <a:gd name="connsiteX42" fmla="*/ 182880 w 5349240"/>
              <a:gd name="connsiteY42" fmla="*/ 1743967 h 1865887"/>
              <a:gd name="connsiteX43" fmla="*/ 137160 w 5349240"/>
              <a:gd name="connsiteY43" fmla="*/ 1774447 h 1865887"/>
              <a:gd name="connsiteX44" fmla="*/ 30480 w 5349240"/>
              <a:gd name="connsiteY44" fmla="*/ 1850647 h 1865887"/>
              <a:gd name="connsiteX45" fmla="*/ 0 w 5349240"/>
              <a:gd name="connsiteY45" fmla="*/ 1865887 h 186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49240" h="1865887">
                <a:moveTo>
                  <a:pt x="5349240" y="326647"/>
                </a:moveTo>
                <a:cubicBezTo>
                  <a:pt x="5298440" y="321567"/>
                  <a:pt x="5245636" y="326421"/>
                  <a:pt x="5196840" y="311407"/>
                </a:cubicBezTo>
                <a:cubicBezTo>
                  <a:pt x="5176240" y="305069"/>
                  <a:pt x="5163075" y="283620"/>
                  <a:pt x="5151120" y="265687"/>
                </a:cubicBezTo>
                <a:cubicBezTo>
                  <a:pt x="5137185" y="244785"/>
                  <a:pt x="5123718" y="156077"/>
                  <a:pt x="5120640" y="143767"/>
                </a:cubicBezTo>
                <a:cubicBezTo>
                  <a:pt x="5116744" y="128182"/>
                  <a:pt x="5116759" y="109406"/>
                  <a:pt x="5105400" y="98047"/>
                </a:cubicBezTo>
                <a:cubicBezTo>
                  <a:pt x="5079497" y="72144"/>
                  <a:pt x="5048713" y="48671"/>
                  <a:pt x="5013960" y="37087"/>
                </a:cubicBezTo>
                <a:lnTo>
                  <a:pt x="4922520" y="6607"/>
                </a:lnTo>
                <a:cubicBezTo>
                  <a:pt x="4555996" y="38479"/>
                  <a:pt x="4683262" y="0"/>
                  <a:pt x="4526280" y="52327"/>
                </a:cubicBezTo>
                <a:cubicBezTo>
                  <a:pt x="4511040" y="67567"/>
                  <a:pt x="4494358" y="81490"/>
                  <a:pt x="4480560" y="98047"/>
                </a:cubicBezTo>
                <a:cubicBezTo>
                  <a:pt x="4468834" y="112118"/>
                  <a:pt x="4464383" y="132325"/>
                  <a:pt x="4450080" y="143767"/>
                </a:cubicBezTo>
                <a:cubicBezTo>
                  <a:pt x="4437536" y="153802"/>
                  <a:pt x="4419600" y="153927"/>
                  <a:pt x="4404360" y="159007"/>
                </a:cubicBezTo>
                <a:cubicBezTo>
                  <a:pt x="4394200" y="174247"/>
                  <a:pt x="4382071" y="188344"/>
                  <a:pt x="4373880" y="204727"/>
                </a:cubicBezTo>
                <a:cubicBezTo>
                  <a:pt x="4366696" y="219095"/>
                  <a:pt x="4368675" y="237903"/>
                  <a:pt x="4358640" y="250447"/>
                </a:cubicBezTo>
                <a:cubicBezTo>
                  <a:pt x="4347198" y="264750"/>
                  <a:pt x="4326610" y="268758"/>
                  <a:pt x="4312920" y="280927"/>
                </a:cubicBezTo>
                <a:cubicBezTo>
                  <a:pt x="4230870" y="353861"/>
                  <a:pt x="4231227" y="359371"/>
                  <a:pt x="4175760" y="433327"/>
                </a:cubicBezTo>
                <a:cubicBezTo>
                  <a:pt x="4120180" y="600068"/>
                  <a:pt x="4208822" y="347508"/>
                  <a:pt x="4130040" y="524767"/>
                </a:cubicBezTo>
                <a:cubicBezTo>
                  <a:pt x="4116991" y="554127"/>
                  <a:pt x="4122278" y="593489"/>
                  <a:pt x="4099560" y="616207"/>
                </a:cubicBezTo>
                <a:cubicBezTo>
                  <a:pt x="3965988" y="749779"/>
                  <a:pt x="4129448" y="580341"/>
                  <a:pt x="4023360" y="707647"/>
                </a:cubicBezTo>
                <a:cubicBezTo>
                  <a:pt x="4009562" y="724204"/>
                  <a:pt x="3991438" y="736810"/>
                  <a:pt x="3977640" y="753367"/>
                </a:cubicBezTo>
                <a:cubicBezTo>
                  <a:pt x="3965914" y="767438"/>
                  <a:pt x="3961463" y="787645"/>
                  <a:pt x="3947160" y="799087"/>
                </a:cubicBezTo>
                <a:cubicBezTo>
                  <a:pt x="3934616" y="809122"/>
                  <a:pt x="3915808" y="807143"/>
                  <a:pt x="3901440" y="814327"/>
                </a:cubicBezTo>
                <a:cubicBezTo>
                  <a:pt x="3885057" y="822518"/>
                  <a:pt x="3872103" y="836616"/>
                  <a:pt x="3855720" y="844807"/>
                </a:cubicBezTo>
                <a:cubicBezTo>
                  <a:pt x="3841352" y="851991"/>
                  <a:pt x="3824368" y="852863"/>
                  <a:pt x="3810000" y="860047"/>
                </a:cubicBezTo>
                <a:cubicBezTo>
                  <a:pt x="3793617" y="868238"/>
                  <a:pt x="3780663" y="882336"/>
                  <a:pt x="3764280" y="890527"/>
                </a:cubicBezTo>
                <a:cubicBezTo>
                  <a:pt x="3739543" y="902895"/>
                  <a:pt x="3660854" y="920455"/>
                  <a:pt x="3642360" y="921007"/>
                </a:cubicBezTo>
                <a:cubicBezTo>
                  <a:pt x="3327499" y="930406"/>
                  <a:pt x="3012440" y="931167"/>
                  <a:pt x="2697480" y="936247"/>
                </a:cubicBezTo>
                <a:cubicBezTo>
                  <a:pt x="2458599" y="946200"/>
                  <a:pt x="2369124" y="943944"/>
                  <a:pt x="2164080" y="966727"/>
                </a:cubicBezTo>
                <a:cubicBezTo>
                  <a:pt x="2087505" y="975235"/>
                  <a:pt x="2008779" y="988014"/>
                  <a:pt x="1935480" y="1012447"/>
                </a:cubicBezTo>
                <a:cubicBezTo>
                  <a:pt x="1920240" y="1017527"/>
                  <a:pt x="1904128" y="1020503"/>
                  <a:pt x="1889760" y="1027687"/>
                </a:cubicBezTo>
                <a:cubicBezTo>
                  <a:pt x="1873377" y="1035878"/>
                  <a:pt x="1859280" y="1048007"/>
                  <a:pt x="1844040" y="1058167"/>
                </a:cubicBezTo>
                <a:cubicBezTo>
                  <a:pt x="1828135" y="1105883"/>
                  <a:pt x="1807533" y="1159896"/>
                  <a:pt x="1798320" y="1210567"/>
                </a:cubicBezTo>
                <a:cubicBezTo>
                  <a:pt x="1791894" y="1245909"/>
                  <a:pt x="1788160" y="1281687"/>
                  <a:pt x="1783080" y="1317247"/>
                </a:cubicBezTo>
                <a:cubicBezTo>
                  <a:pt x="1805323" y="1428464"/>
                  <a:pt x="1828131" y="1508570"/>
                  <a:pt x="1783080" y="1637287"/>
                </a:cubicBezTo>
                <a:cubicBezTo>
                  <a:pt x="1769238" y="1676837"/>
                  <a:pt x="1686502" y="1699960"/>
                  <a:pt x="1645920" y="1713487"/>
                </a:cubicBezTo>
                <a:cubicBezTo>
                  <a:pt x="1584960" y="1708407"/>
                  <a:pt x="1523792" y="1705394"/>
                  <a:pt x="1463040" y="1698247"/>
                </a:cubicBezTo>
                <a:cubicBezTo>
                  <a:pt x="1437314" y="1695220"/>
                  <a:pt x="1412707" y="1684368"/>
                  <a:pt x="1386840" y="1683007"/>
                </a:cubicBezTo>
                <a:cubicBezTo>
                  <a:pt x="1219355" y="1674192"/>
                  <a:pt x="1051560" y="1672847"/>
                  <a:pt x="883920" y="1667767"/>
                </a:cubicBezTo>
                <a:lnTo>
                  <a:pt x="792480" y="1637287"/>
                </a:lnTo>
                <a:cubicBezTo>
                  <a:pt x="777240" y="1632207"/>
                  <a:pt x="762345" y="1625943"/>
                  <a:pt x="746760" y="1622047"/>
                </a:cubicBezTo>
                <a:lnTo>
                  <a:pt x="685800" y="1606807"/>
                </a:lnTo>
                <a:cubicBezTo>
                  <a:pt x="348372" y="1629302"/>
                  <a:pt x="555405" y="1601917"/>
                  <a:pt x="396240" y="1637287"/>
                </a:cubicBezTo>
                <a:cubicBezTo>
                  <a:pt x="364939" y="1644243"/>
                  <a:pt x="307000" y="1651427"/>
                  <a:pt x="274320" y="1667767"/>
                </a:cubicBezTo>
                <a:cubicBezTo>
                  <a:pt x="217563" y="1696146"/>
                  <a:pt x="233437" y="1701836"/>
                  <a:pt x="182880" y="1743967"/>
                </a:cubicBezTo>
                <a:cubicBezTo>
                  <a:pt x="168809" y="1755693"/>
                  <a:pt x="152065" y="1763801"/>
                  <a:pt x="137160" y="1774447"/>
                </a:cubicBezTo>
                <a:cubicBezTo>
                  <a:pt x="91999" y="1806705"/>
                  <a:pt x="75375" y="1823710"/>
                  <a:pt x="30480" y="1850647"/>
                </a:cubicBezTo>
                <a:cubicBezTo>
                  <a:pt x="20740" y="1856491"/>
                  <a:pt x="10160" y="1860807"/>
                  <a:pt x="0" y="1865887"/>
                </a:cubicBezTo>
              </a:path>
            </a:pathLst>
          </a:custGeom>
          <a:ln w="825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5614616" y="3602182"/>
            <a:ext cx="313429" cy="1759527"/>
          </a:xfrm>
          <a:custGeom>
            <a:avLst/>
            <a:gdLst>
              <a:gd name="connsiteX0" fmla="*/ 93457 w 313429"/>
              <a:gd name="connsiteY0" fmla="*/ 0 h 1759527"/>
              <a:gd name="connsiteX1" fmla="*/ 162729 w 313429"/>
              <a:gd name="connsiteY1" fmla="*/ 55418 h 1759527"/>
              <a:gd name="connsiteX2" fmla="*/ 176584 w 313429"/>
              <a:gd name="connsiteY2" fmla="*/ 96982 h 1759527"/>
              <a:gd name="connsiteX3" fmla="*/ 218148 w 313429"/>
              <a:gd name="connsiteY3" fmla="*/ 138545 h 1759527"/>
              <a:gd name="connsiteX4" fmla="*/ 245857 w 313429"/>
              <a:gd name="connsiteY4" fmla="*/ 180109 h 1759527"/>
              <a:gd name="connsiteX5" fmla="*/ 259711 w 313429"/>
              <a:gd name="connsiteY5" fmla="*/ 221673 h 1759527"/>
              <a:gd name="connsiteX6" fmla="*/ 301275 w 313429"/>
              <a:gd name="connsiteY6" fmla="*/ 304800 h 1759527"/>
              <a:gd name="connsiteX7" fmla="*/ 287420 w 313429"/>
              <a:gd name="connsiteY7" fmla="*/ 498763 h 1759527"/>
              <a:gd name="connsiteX8" fmla="*/ 259711 w 313429"/>
              <a:gd name="connsiteY8" fmla="*/ 706582 h 1759527"/>
              <a:gd name="connsiteX9" fmla="*/ 232002 w 313429"/>
              <a:gd name="connsiteY9" fmla="*/ 748145 h 1759527"/>
              <a:gd name="connsiteX10" fmla="*/ 190439 w 313429"/>
              <a:gd name="connsiteY10" fmla="*/ 831273 h 1759527"/>
              <a:gd name="connsiteX11" fmla="*/ 162729 w 313429"/>
              <a:gd name="connsiteY11" fmla="*/ 858982 h 1759527"/>
              <a:gd name="connsiteX12" fmla="*/ 93457 w 313429"/>
              <a:gd name="connsiteY12" fmla="*/ 928254 h 1759527"/>
              <a:gd name="connsiteX13" fmla="*/ 79602 w 313429"/>
              <a:gd name="connsiteY13" fmla="*/ 1163782 h 1759527"/>
              <a:gd name="connsiteX14" fmla="*/ 107311 w 313429"/>
              <a:gd name="connsiteY14" fmla="*/ 1205345 h 1759527"/>
              <a:gd name="connsiteX15" fmla="*/ 107311 w 313429"/>
              <a:gd name="connsiteY15" fmla="*/ 1413163 h 1759527"/>
              <a:gd name="connsiteX16" fmla="*/ 79602 w 313429"/>
              <a:gd name="connsiteY16" fmla="*/ 1440873 h 1759527"/>
              <a:gd name="connsiteX17" fmla="*/ 51893 w 313429"/>
              <a:gd name="connsiteY17" fmla="*/ 1482436 h 1759527"/>
              <a:gd name="connsiteX18" fmla="*/ 10329 w 313429"/>
              <a:gd name="connsiteY18" fmla="*/ 1496291 h 1759527"/>
              <a:gd name="connsiteX19" fmla="*/ 24184 w 313429"/>
              <a:gd name="connsiteY19" fmla="*/ 1648691 h 1759527"/>
              <a:gd name="connsiteX20" fmla="*/ 107311 w 313429"/>
              <a:gd name="connsiteY20" fmla="*/ 1676400 h 1759527"/>
              <a:gd name="connsiteX21" fmla="*/ 148875 w 313429"/>
              <a:gd name="connsiteY21" fmla="*/ 1704109 h 1759527"/>
              <a:gd name="connsiteX22" fmla="*/ 232002 w 313429"/>
              <a:gd name="connsiteY22" fmla="*/ 1731818 h 1759527"/>
              <a:gd name="connsiteX23" fmla="*/ 273566 w 313429"/>
              <a:gd name="connsiteY23" fmla="*/ 1759527 h 17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3429" h="1759527">
                <a:moveTo>
                  <a:pt x="93457" y="0"/>
                </a:moveTo>
                <a:cubicBezTo>
                  <a:pt x="116548" y="18473"/>
                  <a:pt x="143485" y="32966"/>
                  <a:pt x="162729" y="55418"/>
                </a:cubicBezTo>
                <a:cubicBezTo>
                  <a:pt x="172233" y="66506"/>
                  <a:pt x="168483" y="84831"/>
                  <a:pt x="176584" y="96982"/>
                </a:cubicBezTo>
                <a:cubicBezTo>
                  <a:pt x="187452" y="113284"/>
                  <a:pt x="205605" y="123493"/>
                  <a:pt x="218148" y="138545"/>
                </a:cubicBezTo>
                <a:cubicBezTo>
                  <a:pt x="228808" y="151337"/>
                  <a:pt x="236621" y="166254"/>
                  <a:pt x="245857" y="180109"/>
                </a:cubicBezTo>
                <a:cubicBezTo>
                  <a:pt x="250475" y="193964"/>
                  <a:pt x="253180" y="208611"/>
                  <a:pt x="259711" y="221673"/>
                </a:cubicBezTo>
                <a:cubicBezTo>
                  <a:pt x="313429" y="329111"/>
                  <a:pt x="266448" y="200320"/>
                  <a:pt x="301275" y="304800"/>
                </a:cubicBezTo>
                <a:cubicBezTo>
                  <a:pt x="296657" y="369454"/>
                  <a:pt x="292391" y="434135"/>
                  <a:pt x="287420" y="498763"/>
                </a:cubicBezTo>
                <a:cubicBezTo>
                  <a:pt x="284606" y="535351"/>
                  <a:pt x="287934" y="650136"/>
                  <a:pt x="259711" y="706582"/>
                </a:cubicBezTo>
                <a:cubicBezTo>
                  <a:pt x="252264" y="721475"/>
                  <a:pt x="241238" y="734291"/>
                  <a:pt x="232002" y="748145"/>
                </a:cubicBezTo>
                <a:cubicBezTo>
                  <a:pt x="217370" y="792044"/>
                  <a:pt x="221133" y="792906"/>
                  <a:pt x="190439" y="831273"/>
                </a:cubicBezTo>
                <a:cubicBezTo>
                  <a:pt x="182279" y="841473"/>
                  <a:pt x="170889" y="848782"/>
                  <a:pt x="162729" y="858982"/>
                </a:cubicBezTo>
                <a:cubicBezTo>
                  <a:pt x="109948" y="924957"/>
                  <a:pt x="164710" y="880751"/>
                  <a:pt x="93457" y="928254"/>
                </a:cubicBezTo>
                <a:cubicBezTo>
                  <a:pt x="57422" y="1036360"/>
                  <a:pt x="49474" y="1023183"/>
                  <a:pt x="79602" y="1163782"/>
                </a:cubicBezTo>
                <a:cubicBezTo>
                  <a:pt x="83091" y="1180063"/>
                  <a:pt x="98075" y="1191491"/>
                  <a:pt x="107311" y="1205345"/>
                </a:cubicBezTo>
                <a:cubicBezTo>
                  <a:pt x="128886" y="1291641"/>
                  <a:pt x="135353" y="1291649"/>
                  <a:pt x="107311" y="1413163"/>
                </a:cubicBezTo>
                <a:cubicBezTo>
                  <a:pt x="104374" y="1425891"/>
                  <a:pt x="87762" y="1430673"/>
                  <a:pt x="79602" y="1440873"/>
                </a:cubicBezTo>
                <a:cubicBezTo>
                  <a:pt x="69200" y="1453875"/>
                  <a:pt x="64895" y="1472034"/>
                  <a:pt x="51893" y="1482436"/>
                </a:cubicBezTo>
                <a:cubicBezTo>
                  <a:pt x="40489" y="1491559"/>
                  <a:pt x="24184" y="1491673"/>
                  <a:pt x="10329" y="1496291"/>
                </a:cubicBezTo>
                <a:cubicBezTo>
                  <a:pt x="14947" y="1547091"/>
                  <a:pt x="0" y="1603779"/>
                  <a:pt x="24184" y="1648691"/>
                </a:cubicBezTo>
                <a:cubicBezTo>
                  <a:pt x="38031" y="1674408"/>
                  <a:pt x="83009" y="1660199"/>
                  <a:pt x="107311" y="1676400"/>
                </a:cubicBezTo>
                <a:cubicBezTo>
                  <a:pt x="121166" y="1685636"/>
                  <a:pt x="133659" y="1697346"/>
                  <a:pt x="148875" y="1704109"/>
                </a:cubicBezTo>
                <a:cubicBezTo>
                  <a:pt x="175565" y="1715971"/>
                  <a:pt x="207700" y="1715617"/>
                  <a:pt x="232002" y="1731818"/>
                </a:cubicBezTo>
                <a:lnTo>
                  <a:pt x="273566" y="1759527"/>
                </a:lnTo>
              </a:path>
            </a:pathLst>
          </a:custGeom>
          <a:noFill/>
          <a:ln w="254000">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dirty="0" smtClean="0">
                <a:latin typeface="Algerian" pitchFamily="82" charset="0"/>
              </a:rPr>
              <a:t>1861</a:t>
            </a:r>
            <a:endParaRPr lang="en-US" sz="6000" dirty="0">
              <a:latin typeface="Algerian" pitchFamily="82" charset="0"/>
            </a:endParaRPr>
          </a:p>
        </p:txBody>
      </p:sp>
      <p:sp>
        <p:nvSpPr>
          <p:cNvPr id="3" name="TextBox 2"/>
          <p:cNvSpPr txBox="1"/>
          <p:nvPr/>
        </p:nvSpPr>
        <p:spPr>
          <a:xfrm>
            <a:off x="228600" y="990600"/>
            <a:ext cx="8686800" cy="1077218"/>
          </a:xfrm>
          <a:prstGeom prst="rect">
            <a:avLst/>
          </a:prstGeom>
          <a:noFill/>
        </p:spPr>
        <p:txBody>
          <a:bodyPr wrap="square" rtlCol="0">
            <a:spAutoFit/>
          </a:bodyPr>
          <a:lstStyle/>
          <a:p>
            <a:pPr algn="ctr"/>
            <a:r>
              <a:rPr lang="en-US" sz="3200" dirty="0" smtClean="0"/>
              <a:t>Northern Plan: </a:t>
            </a:r>
          </a:p>
          <a:p>
            <a:pPr algn="ctr"/>
            <a:r>
              <a:rPr lang="en-US" sz="3200" dirty="0" smtClean="0"/>
              <a:t>In the East: Capture Richmond!</a:t>
            </a:r>
            <a:endParaRPr lang="en-US" sz="3200" dirty="0"/>
          </a:p>
        </p:txBody>
      </p:sp>
      <p:pic>
        <p:nvPicPr>
          <p:cNvPr id="9" name="Picture 8" descr="gods&amp;generalsfirstbrigade1.JPG"/>
          <p:cNvPicPr>
            <a:picLocks noChangeAspect="1"/>
          </p:cNvPicPr>
          <p:nvPr/>
        </p:nvPicPr>
        <p:blipFill>
          <a:blip r:embed="rId2" cstate="print"/>
          <a:stretch>
            <a:fillRect/>
          </a:stretch>
        </p:blipFill>
        <p:spPr>
          <a:xfrm>
            <a:off x="381000" y="2362200"/>
            <a:ext cx="8236571" cy="41910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099" y="609600"/>
            <a:ext cx="201850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tx1"/>
                  </a:solidFill>
                </a:ln>
                <a:solidFill>
                  <a:srgbClr val="FF0000"/>
                </a:solidFill>
                <a:effectLst/>
                <a:latin typeface="Algerian" pitchFamily="82" charset="0"/>
              </a:rPr>
              <a:t>1861 </a:t>
            </a:r>
            <a:endParaRPr lang="en-US" sz="5400" b="1" cap="none" spc="0" dirty="0">
              <a:ln>
                <a:solidFill>
                  <a:schemeClr val="tx1"/>
                </a:solidFill>
              </a:ln>
              <a:solidFill>
                <a:srgbClr val="FF0000"/>
              </a:solidFill>
              <a:effectLst/>
            </a:endParaRPr>
          </a:p>
        </p:txBody>
      </p:sp>
      <p:sp>
        <p:nvSpPr>
          <p:cNvPr id="14" name="Explosion 2 13"/>
          <p:cNvSpPr/>
          <p:nvPr/>
        </p:nvSpPr>
        <p:spPr>
          <a:xfrm>
            <a:off x="6667500" y="2461589"/>
            <a:ext cx="381000" cy="304800"/>
          </a:xfrm>
          <a:prstGeom prst="irregularSeal2">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5098" y="1610533"/>
            <a:ext cx="3237701" cy="2677656"/>
          </a:xfrm>
          <a:prstGeom prst="rect">
            <a:avLst/>
          </a:prstGeom>
          <a:solidFill>
            <a:schemeClr val="bg1"/>
          </a:solidFill>
          <a:ln>
            <a:solidFill>
              <a:schemeClr val="tx1"/>
            </a:solidFill>
          </a:ln>
        </p:spPr>
        <p:txBody>
          <a:bodyPr wrap="square" rtlCol="0">
            <a:spAutoFit/>
          </a:bodyPr>
          <a:lstStyle/>
          <a:p>
            <a:r>
              <a:rPr lang="en-US" sz="2400" dirty="0" smtClean="0">
                <a:latin typeface="Garamond" panose="02020404030301010803" pitchFamily="18" charset="0"/>
              </a:rPr>
              <a:t>The East:</a:t>
            </a:r>
          </a:p>
          <a:p>
            <a:pPr marL="342900" indent="-342900">
              <a:buFontTx/>
              <a:buChar char="-"/>
            </a:pPr>
            <a:r>
              <a:rPr lang="en-US" sz="2400" dirty="0" smtClean="0">
                <a:latin typeface="Garamond" panose="02020404030301010803" pitchFamily="18" charset="0"/>
              </a:rPr>
              <a:t>Battle of Fort Sumter begins the war</a:t>
            </a:r>
          </a:p>
          <a:p>
            <a:pPr marL="342900" indent="-342900">
              <a:buFontTx/>
              <a:buChar char="-"/>
            </a:pPr>
            <a:r>
              <a:rPr lang="en-US" sz="2400" dirty="0" smtClean="0">
                <a:latin typeface="Garamond" panose="02020404030301010803" pitchFamily="18" charset="0"/>
              </a:rPr>
              <a:t>-Confederates under Beauregard stop Union invasion of Virginia at Manassas</a:t>
            </a:r>
            <a:endParaRPr lang="en-US" sz="2400" dirty="0"/>
          </a:p>
        </p:txBody>
      </p:sp>
      <p:sp>
        <p:nvSpPr>
          <p:cNvPr id="7" name="Explosion 2 6"/>
          <p:cNvSpPr/>
          <p:nvPr/>
        </p:nvSpPr>
        <p:spPr>
          <a:xfrm>
            <a:off x="6667500" y="4343400"/>
            <a:ext cx="381000" cy="304800"/>
          </a:xfrm>
          <a:prstGeom prst="irregularSeal2">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8123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1861 </a:t>
            </a:r>
            <a:endParaRPr lang="en-US" sz="6000" dirty="0">
              <a:latin typeface="Algerian" pitchFamily="82" charset="0"/>
            </a:endParaRPr>
          </a:p>
        </p:txBody>
      </p:sp>
      <p:sp>
        <p:nvSpPr>
          <p:cNvPr id="3" name="TextBox 2"/>
          <p:cNvSpPr txBox="1"/>
          <p:nvPr/>
        </p:nvSpPr>
        <p:spPr>
          <a:xfrm>
            <a:off x="228600" y="5486400"/>
            <a:ext cx="8686800" cy="1077218"/>
          </a:xfrm>
          <a:prstGeom prst="rect">
            <a:avLst/>
          </a:prstGeom>
          <a:noFill/>
        </p:spPr>
        <p:txBody>
          <a:bodyPr wrap="square" rtlCol="0">
            <a:spAutoFit/>
          </a:bodyPr>
          <a:lstStyle/>
          <a:p>
            <a:pPr algn="ctr"/>
            <a:r>
              <a:rPr lang="en-US" sz="3200" dirty="0" smtClean="0"/>
              <a:t>Union General Irwin McDowell is demoted; </a:t>
            </a:r>
          </a:p>
          <a:p>
            <a:pPr algn="ctr"/>
            <a:r>
              <a:rPr lang="en-US" sz="3200" dirty="0" smtClean="0"/>
              <a:t>new Union general is George McClellan</a:t>
            </a:r>
            <a:endParaRPr lang="en-US" sz="3200" dirty="0"/>
          </a:p>
        </p:txBody>
      </p:sp>
      <p:pic>
        <p:nvPicPr>
          <p:cNvPr id="5" name="Picture 4" descr="McDowell-General.jpg"/>
          <p:cNvPicPr>
            <a:picLocks noChangeAspect="1"/>
          </p:cNvPicPr>
          <p:nvPr/>
        </p:nvPicPr>
        <p:blipFill>
          <a:blip r:embed="rId2" cstate="print"/>
          <a:stretch>
            <a:fillRect/>
          </a:stretch>
        </p:blipFill>
        <p:spPr>
          <a:xfrm>
            <a:off x="381000" y="685800"/>
            <a:ext cx="3157538" cy="4622843"/>
          </a:xfrm>
          <a:prstGeom prst="rect">
            <a:avLst/>
          </a:prstGeom>
        </p:spPr>
      </p:pic>
      <p:pic>
        <p:nvPicPr>
          <p:cNvPr id="7" name="Picture 6" descr="George-McClellan.jpg"/>
          <p:cNvPicPr>
            <a:picLocks noChangeAspect="1"/>
          </p:cNvPicPr>
          <p:nvPr/>
        </p:nvPicPr>
        <p:blipFill>
          <a:blip r:embed="rId3" cstate="print"/>
          <a:stretch>
            <a:fillRect/>
          </a:stretch>
        </p:blipFill>
        <p:spPr>
          <a:xfrm>
            <a:off x="5364480" y="609600"/>
            <a:ext cx="3779520" cy="4724400"/>
          </a:xfrm>
          <a:prstGeom prst="rect">
            <a:avLst/>
          </a:prstGeom>
        </p:spPr>
      </p:pic>
      <p:sp>
        <p:nvSpPr>
          <p:cNvPr id="6" name="Rectangle 5"/>
          <p:cNvSpPr/>
          <p:nvPr/>
        </p:nvSpPr>
        <p:spPr>
          <a:xfrm>
            <a:off x="838200" y="4648200"/>
            <a:ext cx="2174313"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McDowell</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6192400" y="4724400"/>
            <a:ext cx="213391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McClellan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09827"/>
            <a:ext cx="8229600" cy="1143000"/>
          </a:xfrm>
        </p:spPr>
        <p:txBody>
          <a:bodyPr/>
          <a:lstStyle/>
          <a:p>
            <a:r>
              <a:rPr lang="en-US" dirty="0" smtClean="0"/>
              <a:t>The </a:t>
            </a:r>
            <a:r>
              <a:rPr lang="en-US" i="1" dirty="0" smtClean="0"/>
              <a:t>Trent</a:t>
            </a:r>
            <a:r>
              <a:rPr lang="en-US" dirty="0" smtClean="0"/>
              <a:t> Affair</a:t>
            </a:r>
            <a:endParaRPr lang="en-US" dirty="0"/>
          </a:p>
        </p:txBody>
      </p:sp>
      <p:sp>
        <p:nvSpPr>
          <p:cNvPr id="3" name="AutoShape 2" descr="https://s.yimg.com/ny/api/res/1.2/Q9.D0VhkjrrdJeWdusgDPQ--/YXBwaWQ9aGlnaGxhbmRlcjt3PTcwNTtoPTUwNC4yNzA4MzMzMzMzMzMz/https:/s.yimg.com/uu/api/res/1.2/BC5BOXvnoB2KphStyHpbnw--~B/aD0xMDMwO3c9MTQ0MDtzbT0xO2FwcGlkPXl0YWNoeW9u/https:/media.zenfs.com/en/the_national_interest_705/a66950d531ad35d3d186548d07d4699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651" y="2590800"/>
            <a:ext cx="5109029" cy="3657600"/>
          </a:xfrm>
          <a:prstGeom prst="rect">
            <a:avLst/>
          </a:prstGeom>
        </p:spPr>
      </p:pic>
      <p:pic>
        <p:nvPicPr>
          <p:cNvPr id="5" name="Picture 4" descr="641px-Abraham_Lincoln_Signature.svg.png"/>
          <p:cNvPicPr>
            <a:picLocks noChangeAspect="1"/>
          </p:cNvPicPr>
          <p:nvPr/>
        </p:nvPicPr>
        <p:blipFill>
          <a:blip r:embed="rId3" cstate="print"/>
          <a:stretch>
            <a:fillRect/>
          </a:stretch>
        </p:blipFill>
        <p:spPr>
          <a:xfrm>
            <a:off x="31955" y="0"/>
            <a:ext cx="2330245" cy="501675"/>
          </a:xfrm>
          <a:prstGeom prst="rect">
            <a:avLst/>
          </a:prstGeom>
        </p:spPr>
      </p:pic>
      <p:pic>
        <p:nvPicPr>
          <p:cNvPr id="11268" name="Picture 4" descr="https://upload.wikimedia.org/wikipedia/commons/5/52/JamesMurrayMasonPortra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2865" y="3294704"/>
            <a:ext cx="1401997" cy="20714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upload.wikimedia.org/wikipedia/commons/c/c4/JSlide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3442108"/>
            <a:ext cx="1486127" cy="19517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0375" y="1033173"/>
            <a:ext cx="8229600" cy="1877437"/>
          </a:xfrm>
          <a:prstGeom prst="rect">
            <a:avLst/>
          </a:prstGeom>
          <a:noFill/>
        </p:spPr>
        <p:txBody>
          <a:bodyPr wrap="square" rtlCol="0">
            <a:spAutoFit/>
          </a:bodyPr>
          <a:lstStyle/>
          <a:p>
            <a:pPr marL="285750" indent="-285750">
              <a:buFontTx/>
              <a:buChar char="-"/>
            </a:pPr>
            <a:r>
              <a:rPr lang="en-US" sz="2000" dirty="0" smtClean="0"/>
              <a:t>A British ship carrying two Confederate diplomats is stopped by a US Navy ship, and the diplomats taken prisoner.</a:t>
            </a:r>
          </a:p>
          <a:p>
            <a:pPr marL="285750" indent="-285750">
              <a:buFontTx/>
              <a:buChar char="-"/>
            </a:pPr>
            <a:r>
              <a:rPr lang="en-US" sz="2000" dirty="0" smtClean="0"/>
              <a:t>Britain threatens war and economic sanctions, and Lincoln orders the men freed.</a:t>
            </a:r>
          </a:p>
          <a:p>
            <a:pPr marL="285750" indent="-285750">
              <a:buFontTx/>
              <a:buChar char="-"/>
            </a:pPr>
            <a:endParaRPr lang="en-US" dirty="0" smtClean="0"/>
          </a:p>
          <a:p>
            <a:endParaRPr lang="en-US" dirty="0"/>
          </a:p>
        </p:txBody>
      </p:sp>
    </p:spTree>
    <p:extLst>
      <p:ext uri="{BB962C8B-B14F-4D97-AF65-F5344CB8AC3E}">
        <p14:creationId xmlns:p14="http://schemas.microsoft.com/office/powerpoint/2010/main" val="2226132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1143000"/>
          </a:xfrm>
        </p:spPr>
        <p:txBody>
          <a:bodyPr/>
          <a:lstStyle/>
          <a:p>
            <a:r>
              <a:rPr lang="en-US" dirty="0" smtClean="0">
                <a:latin typeface="Garamond" panose="02020404030301010803" pitchFamily="18" charset="0"/>
              </a:rPr>
              <a:t>Laird Rams</a:t>
            </a:r>
            <a:endParaRPr lang="en-US" dirty="0">
              <a:latin typeface="Garamond" panose="02020404030301010803" pitchFamily="18" charset="0"/>
            </a:endParaRPr>
          </a:p>
        </p:txBody>
      </p:sp>
      <p:pic>
        <p:nvPicPr>
          <p:cNvPr id="14338" name="Picture 2" descr="File:H48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15197"/>
            <a:ext cx="5562600" cy="3533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4648200"/>
            <a:ext cx="8229600" cy="1846659"/>
          </a:xfrm>
          <a:prstGeom prst="rect">
            <a:avLst/>
          </a:prstGeom>
          <a:noFill/>
        </p:spPr>
        <p:txBody>
          <a:bodyPr wrap="square" rtlCol="0">
            <a:spAutoFit/>
          </a:bodyPr>
          <a:lstStyle/>
          <a:p>
            <a:r>
              <a:rPr lang="en-US" sz="2400" dirty="0" smtClean="0">
                <a:latin typeface="Garamond" panose="02020404030301010803" pitchFamily="18" charset="0"/>
              </a:rPr>
              <a:t>-Ships built in England on behalf of the Confederacy</a:t>
            </a:r>
          </a:p>
          <a:p>
            <a:r>
              <a:rPr lang="en-US" sz="2400" dirty="0" smtClean="0">
                <a:latin typeface="Garamond" panose="02020404030301010803" pitchFamily="18" charset="0"/>
              </a:rPr>
              <a:t>-Would have been extraordinarily powerful</a:t>
            </a:r>
          </a:p>
          <a:p>
            <a:r>
              <a:rPr lang="en-US" sz="2400" dirty="0" smtClean="0">
                <a:latin typeface="Garamond" panose="02020404030301010803" pitchFamily="18" charset="0"/>
              </a:rPr>
              <a:t>-Seized by the British government before the Confederates could use them</a:t>
            </a:r>
          </a:p>
          <a:p>
            <a:endParaRPr lang="en-US" dirty="0"/>
          </a:p>
        </p:txBody>
      </p:sp>
    </p:spTree>
    <p:extLst>
      <p:ext uri="{BB962C8B-B14F-4D97-AF65-F5344CB8AC3E}">
        <p14:creationId xmlns:p14="http://schemas.microsoft.com/office/powerpoint/2010/main" val="434500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1143000"/>
          </a:xfrm>
        </p:spPr>
        <p:txBody>
          <a:bodyPr/>
          <a:lstStyle/>
          <a:p>
            <a:r>
              <a:rPr lang="en-US" dirty="0" smtClean="0">
                <a:latin typeface="Garamond" panose="02020404030301010803" pitchFamily="18" charset="0"/>
              </a:rPr>
              <a:t>CSS </a:t>
            </a:r>
            <a:r>
              <a:rPr lang="en-US" i="1" dirty="0" smtClean="0">
                <a:latin typeface="Garamond" panose="02020404030301010803" pitchFamily="18" charset="0"/>
              </a:rPr>
              <a:t>Alabama</a:t>
            </a:r>
            <a:endParaRPr lang="en-US" i="1" dirty="0">
              <a:latin typeface="Garamond" panose="02020404030301010803" pitchFamily="18" charset="0"/>
            </a:endParaRPr>
          </a:p>
        </p:txBody>
      </p:sp>
      <p:sp>
        <p:nvSpPr>
          <p:cNvPr id="3" name="TextBox 2"/>
          <p:cNvSpPr txBox="1"/>
          <p:nvPr/>
        </p:nvSpPr>
        <p:spPr>
          <a:xfrm>
            <a:off x="4800600" y="1257300"/>
            <a:ext cx="4114800" cy="2954655"/>
          </a:xfrm>
          <a:prstGeom prst="rect">
            <a:avLst/>
          </a:prstGeom>
          <a:noFill/>
        </p:spPr>
        <p:txBody>
          <a:bodyPr wrap="square" rtlCol="0">
            <a:spAutoFit/>
          </a:bodyPr>
          <a:lstStyle/>
          <a:p>
            <a:pPr marL="342900" indent="-342900">
              <a:buFontTx/>
              <a:buChar char="-"/>
            </a:pPr>
            <a:r>
              <a:rPr lang="en-US" sz="2400" dirty="0" smtClean="0">
                <a:latin typeface="Garamond" panose="02020404030301010803" pitchFamily="18" charset="0"/>
              </a:rPr>
              <a:t>Commerce raider used by the Confederate Navy</a:t>
            </a:r>
          </a:p>
          <a:p>
            <a:pPr marL="342900" indent="-342900">
              <a:buFontTx/>
              <a:buChar char="-"/>
            </a:pPr>
            <a:r>
              <a:rPr lang="en-US" sz="2400" dirty="0" smtClean="0">
                <a:latin typeface="Garamond" panose="02020404030301010803" pitchFamily="18" charset="0"/>
              </a:rPr>
              <a:t>Built by the Lairds in Great Britain</a:t>
            </a:r>
          </a:p>
          <a:p>
            <a:pPr marL="342900" indent="-342900">
              <a:buFontTx/>
              <a:buChar char="-"/>
            </a:pPr>
            <a:r>
              <a:rPr lang="en-US" sz="2400" dirty="0" smtClean="0">
                <a:latin typeface="Garamond" panose="02020404030301010803" pitchFamily="18" charset="0"/>
              </a:rPr>
              <a:t>Captured 60+ Northern ships</a:t>
            </a:r>
          </a:p>
          <a:p>
            <a:pPr marL="342900" indent="-342900">
              <a:buFontTx/>
              <a:buChar char="-"/>
            </a:pPr>
            <a:r>
              <a:rPr lang="en-US" sz="2400" dirty="0" smtClean="0">
                <a:latin typeface="Garamond" panose="02020404030301010803" pitchFamily="18" charset="0"/>
              </a:rPr>
              <a:t>Sunk by the </a:t>
            </a:r>
            <a:r>
              <a:rPr lang="en-US" sz="2400" i="1" dirty="0" smtClean="0">
                <a:latin typeface="Garamond" panose="02020404030301010803" pitchFamily="18" charset="0"/>
              </a:rPr>
              <a:t>USS </a:t>
            </a:r>
            <a:r>
              <a:rPr lang="en-US" sz="2400" i="1" dirty="0" err="1" smtClean="0">
                <a:latin typeface="Garamond" panose="02020404030301010803" pitchFamily="18" charset="0"/>
              </a:rPr>
              <a:t>Kearsarge</a:t>
            </a:r>
            <a:r>
              <a:rPr lang="en-US" sz="2400" i="1" dirty="0" smtClean="0">
                <a:latin typeface="Garamond" panose="02020404030301010803" pitchFamily="18" charset="0"/>
              </a:rPr>
              <a:t> </a:t>
            </a:r>
            <a:r>
              <a:rPr lang="en-US" sz="2400" dirty="0" smtClean="0">
                <a:latin typeface="Garamond" panose="02020404030301010803" pitchFamily="18" charset="0"/>
              </a:rPr>
              <a:t>off the coast of France</a:t>
            </a:r>
          </a:p>
          <a:p>
            <a:endParaRPr lang="en-US" dirty="0"/>
          </a:p>
        </p:txBody>
      </p:sp>
      <p:pic>
        <p:nvPicPr>
          <p:cNvPr id="15362" name="Picture 2" descr="https://upload.wikimedia.org/wikipedia/commons/thumb/5/56/%C3%89douard_Manet-Kearsarge-Alabama2.jpg/800px-%C3%89douard_Manet-Kearsarge-Alabam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21" y="1524000"/>
            <a:ext cx="4196779"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4676537"/>
            <a:ext cx="3962400" cy="1569660"/>
          </a:xfrm>
          <a:prstGeom prst="rect">
            <a:avLst/>
          </a:prstGeom>
          <a:solidFill>
            <a:schemeClr val="bg2">
              <a:lumMod val="75000"/>
            </a:schemeClr>
          </a:solidFill>
          <a:ln>
            <a:solidFill>
              <a:schemeClr val="tx1"/>
            </a:solidFill>
          </a:ln>
        </p:spPr>
        <p:txBody>
          <a:bodyPr wrap="square" rtlCol="0">
            <a:spAutoFit/>
          </a:bodyPr>
          <a:lstStyle/>
          <a:p>
            <a:r>
              <a:rPr lang="en-US" sz="2400" dirty="0" smtClean="0">
                <a:latin typeface="Garamond" panose="02020404030301010803" pitchFamily="18" charset="0"/>
              </a:rPr>
              <a:t>Post War Alabama Claims: US demanded the UK pay damages for commerce raiding. Britain paid $15 million in damages.</a:t>
            </a:r>
            <a:endParaRPr lang="en-US" sz="2400" dirty="0">
              <a:latin typeface="Garamond" panose="02020404030301010803" pitchFamily="18" charset="0"/>
            </a:endParaRPr>
          </a:p>
        </p:txBody>
      </p:sp>
    </p:spTree>
    <p:extLst>
      <p:ext uri="{BB962C8B-B14F-4D97-AF65-F5344CB8AC3E}">
        <p14:creationId xmlns:p14="http://schemas.microsoft.com/office/powerpoint/2010/main" val="2098762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286000"/>
            <a:ext cx="12801600" cy="9601200"/>
          </a:xfrm>
          <a:prstGeom prst="rect">
            <a:avLst/>
          </a:prstGeom>
        </p:spPr>
      </p:pic>
    </p:spTree>
    <p:extLst>
      <p:ext uri="{BB962C8B-B14F-4D97-AF65-F5344CB8AC3E}">
        <p14:creationId xmlns:p14="http://schemas.microsoft.com/office/powerpoint/2010/main" val="1188850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US" dirty="0" smtClean="0"/>
              <a:t>Lincoln’s Legal Issues</a:t>
            </a:r>
            <a:endParaRPr lang="en-US" dirty="0"/>
          </a:p>
        </p:txBody>
      </p:sp>
      <p:sp>
        <p:nvSpPr>
          <p:cNvPr id="3" name="TextBox 2"/>
          <p:cNvSpPr txBox="1"/>
          <p:nvPr/>
        </p:nvSpPr>
        <p:spPr>
          <a:xfrm>
            <a:off x="304801" y="1115291"/>
            <a:ext cx="6553199" cy="1569660"/>
          </a:xfrm>
          <a:prstGeom prst="rect">
            <a:avLst/>
          </a:prstGeom>
          <a:noFill/>
        </p:spPr>
        <p:txBody>
          <a:bodyPr wrap="square" rtlCol="0">
            <a:spAutoFit/>
          </a:bodyPr>
          <a:lstStyle/>
          <a:p>
            <a:r>
              <a:rPr lang="en-US" sz="2400" b="1" dirty="0" smtClean="0">
                <a:latin typeface="Garamond" panose="02020404030301010803" pitchFamily="18" charset="0"/>
              </a:rPr>
              <a:t>Suspension of </a:t>
            </a:r>
            <a:r>
              <a:rPr lang="en-US" sz="2400" b="1" i="1" dirty="0" smtClean="0">
                <a:latin typeface="Garamond" panose="02020404030301010803" pitchFamily="18" charset="0"/>
              </a:rPr>
              <a:t>Habeas Corpus</a:t>
            </a:r>
            <a:r>
              <a:rPr lang="en-US" sz="2400" dirty="0" smtClean="0">
                <a:latin typeface="Garamond" panose="02020404030301010803" pitchFamily="18" charset="0"/>
              </a:rPr>
              <a:t>: Lincoln suspended habeas corpus in several American cities and notably in Maryland. These actions were later confirmed by Congress.</a:t>
            </a:r>
            <a:endParaRPr lang="en-US" sz="2400" dirty="0">
              <a:latin typeface="Garamond" panose="02020404030301010803" pitchFamily="18" charset="0"/>
            </a:endParaRPr>
          </a:p>
        </p:txBody>
      </p:sp>
      <p:pic>
        <p:nvPicPr>
          <p:cNvPr id="12290" name="Picture 2" descr="Flag of Maryl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1400" y="1253837"/>
            <a:ext cx="1455854" cy="969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1" y="2823497"/>
            <a:ext cx="6553199" cy="1200329"/>
          </a:xfrm>
          <a:prstGeom prst="rect">
            <a:avLst/>
          </a:prstGeom>
          <a:noFill/>
        </p:spPr>
        <p:txBody>
          <a:bodyPr wrap="square" rtlCol="0">
            <a:spAutoFit/>
          </a:bodyPr>
          <a:lstStyle/>
          <a:p>
            <a:r>
              <a:rPr lang="en-US" sz="2400" b="1" dirty="0" smtClean="0">
                <a:latin typeface="Garamond" panose="02020404030301010803" pitchFamily="18" charset="0"/>
              </a:rPr>
              <a:t>Confiscation Acts: </a:t>
            </a:r>
            <a:r>
              <a:rPr lang="en-US" sz="2400" dirty="0" smtClean="0">
                <a:latin typeface="Garamond" panose="02020404030301010803" pitchFamily="18" charset="0"/>
              </a:rPr>
              <a:t>A series of laws allowing for the seizing and freeing of slaves owned by rebel Southerners.</a:t>
            </a:r>
            <a:endParaRPr lang="en-US" sz="2400" dirty="0">
              <a:latin typeface="Garamond" panose="02020404030301010803" pitchFamily="18" charset="0"/>
            </a:endParaRPr>
          </a:p>
        </p:txBody>
      </p:sp>
      <p:pic>
        <p:nvPicPr>
          <p:cNvPr id="12292" name="Picture 4" descr="Graves of Freed Slaves to be Marked in Virginia | Delmarva Public Rad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836" y="2795382"/>
            <a:ext cx="1239982" cy="13646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4159985"/>
            <a:ext cx="6553199" cy="1200329"/>
          </a:xfrm>
          <a:prstGeom prst="rect">
            <a:avLst/>
          </a:prstGeom>
          <a:noFill/>
        </p:spPr>
        <p:txBody>
          <a:bodyPr wrap="square" rtlCol="0">
            <a:spAutoFit/>
          </a:bodyPr>
          <a:lstStyle/>
          <a:p>
            <a:r>
              <a:rPr lang="en-US" sz="2400" b="1" dirty="0" smtClean="0">
                <a:latin typeface="Garamond" panose="02020404030301010803" pitchFamily="18" charset="0"/>
              </a:rPr>
              <a:t>Ex parte Milligan: </a:t>
            </a:r>
            <a:r>
              <a:rPr lang="en-US" sz="2400" dirty="0" smtClean="0">
                <a:latin typeface="Garamond" panose="02020404030301010803" pitchFamily="18" charset="0"/>
              </a:rPr>
              <a:t>US Supreme Court rules that northern civilians, usually who were against the war, can not be tried by military tribunals.</a:t>
            </a:r>
            <a:endParaRPr lang="en-US" sz="2400" dirty="0">
              <a:latin typeface="Garamond" panose="02020404030301010803" pitchFamily="18" charset="0"/>
            </a:endParaRPr>
          </a:p>
        </p:txBody>
      </p:sp>
      <p:sp>
        <p:nvSpPr>
          <p:cNvPr id="9" name="TextBox 8"/>
          <p:cNvSpPr txBox="1"/>
          <p:nvPr/>
        </p:nvSpPr>
        <p:spPr>
          <a:xfrm>
            <a:off x="2590801" y="5623697"/>
            <a:ext cx="6553199" cy="830997"/>
          </a:xfrm>
          <a:prstGeom prst="rect">
            <a:avLst/>
          </a:prstGeom>
          <a:noFill/>
        </p:spPr>
        <p:txBody>
          <a:bodyPr wrap="square" rtlCol="0">
            <a:spAutoFit/>
          </a:bodyPr>
          <a:lstStyle/>
          <a:p>
            <a:r>
              <a:rPr lang="en-US" sz="2400" b="1" dirty="0" smtClean="0">
                <a:latin typeface="Garamond" panose="02020404030301010803" pitchFamily="18" charset="0"/>
              </a:rPr>
              <a:t>Copperheads: </a:t>
            </a:r>
            <a:r>
              <a:rPr lang="en-US" sz="2400" dirty="0" smtClean="0">
                <a:latin typeface="Garamond" panose="02020404030301010803" pitchFamily="18" charset="0"/>
              </a:rPr>
              <a:t>Anti-War, sometimes pro-Southern, Northerners. Most notorious: Clement </a:t>
            </a:r>
            <a:r>
              <a:rPr lang="en-US" sz="2400" dirty="0" err="1" smtClean="0">
                <a:latin typeface="Garamond" panose="02020404030301010803" pitchFamily="18" charset="0"/>
              </a:rPr>
              <a:t>Vallandigham</a:t>
            </a:r>
            <a:r>
              <a:rPr lang="en-US" sz="2400" dirty="0" smtClean="0">
                <a:latin typeface="Garamond" panose="02020404030301010803" pitchFamily="18" charset="0"/>
              </a:rPr>
              <a:t> </a:t>
            </a:r>
            <a:endParaRPr lang="en-US" sz="2400" dirty="0">
              <a:latin typeface="Garamond" panose="02020404030301010803"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5391822"/>
            <a:ext cx="1265081" cy="1506049"/>
          </a:xfrm>
          <a:prstGeom prst="rect">
            <a:avLst/>
          </a:prstGeom>
        </p:spPr>
      </p:pic>
      <p:pic>
        <p:nvPicPr>
          <p:cNvPr id="12296" name="Picture 8" descr="Ex parte Milligan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182" y="3823671"/>
            <a:ext cx="1247472" cy="169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016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1862 </a:t>
            </a:r>
            <a:endParaRPr lang="en-US" sz="6000" dirty="0">
              <a:latin typeface="Algerian" pitchFamily="82" charset="0"/>
            </a:endParaRPr>
          </a:p>
        </p:txBody>
      </p:sp>
      <p:pic>
        <p:nvPicPr>
          <p:cNvPr id="5" name="Picture 4" descr="120.34 Civil War Map - Colton - 1862.jpg"/>
          <p:cNvPicPr>
            <a:picLocks noChangeAspect="1"/>
          </p:cNvPicPr>
          <p:nvPr/>
        </p:nvPicPr>
        <p:blipFill>
          <a:blip r:embed="rId2" cstate="print"/>
          <a:stretch>
            <a:fillRect/>
          </a:stretch>
        </p:blipFill>
        <p:spPr>
          <a:xfrm>
            <a:off x="2209800" y="2486501"/>
            <a:ext cx="5105400" cy="4371499"/>
          </a:xfrm>
          <a:prstGeom prst="rect">
            <a:avLst/>
          </a:prstGeom>
        </p:spPr>
      </p:pic>
      <p:sp>
        <p:nvSpPr>
          <p:cNvPr id="7" name="TextBox 6"/>
          <p:cNvSpPr txBox="1"/>
          <p:nvPr/>
        </p:nvSpPr>
        <p:spPr>
          <a:xfrm>
            <a:off x="457200" y="914400"/>
            <a:ext cx="8686800" cy="1569660"/>
          </a:xfrm>
          <a:prstGeom prst="rect">
            <a:avLst/>
          </a:prstGeom>
          <a:noFill/>
        </p:spPr>
        <p:txBody>
          <a:bodyPr wrap="square" rtlCol="0">
            <a:spAutoFit/>
          </a:bodyPr>
          <a:lstStyle/>
          <a:p>
            <a:pPr algn="ctr"/>
            <a:r>
              <a:rPr lang="en-US" sz="3200" dirty="0" smtClean="0"/>
              <a:t>Northern Plan: </a:t>
            </a:r>
          </a:p>
          <a:p>
            <a:pPr algn="ctr"/>
            <a:r>
              <a:rPr lang="en-US" sz="3200" dirty="0" smtClean="0"/>
              <a:t>In the East: Capture Richmond!</a:t>
            </a:r>
          </a:p>
          <a:p>
            <a:pPr algn="ctr"/>
            <a:r>
              <a:rPr lang="en-US" sz="3200" dirty="0" smtClean="0"/>
              <a:t>In the West: Control the Mississippi River</a:t>
            </a:r>
          </a:p>
        </p:txBody>
      </p:sp>
      <p:sp>
        <p:nvSpPr>
          <p:cNvPr id="9" name="Down Arrow 8"/>
          <p:cNvSpPr/>
          <p:nvPr/>
        </p:nvSpPr>
        <p:spPr>
          <a:xfrm>
            <a:off x="5715000" y="4267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038600" y="4648200"/>
            <a:ext cx="3048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2841082">
            <a:off x="4068133" y="5677174"/>
            <a:ext cx="685800" cy="381000"/>
          </a:xfrm>
          <a:prstGeom prst="leftArrow">
            <a:avLst>
              <a:gd name="adj1" fmla="val 50000"/>
              <a:gd name="adj2" fmla="val 3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braham-lincoln.jpg"/>
          <p:cNvPicPr>
            <a:picLocks noChangeAspect="1"/>
          </p:cNvPicPr>
          <p:nvPr/>
        </p:nvPicPr>
        <p:blipFill>
          <a:blip r:embed="rId2" cstate="print"/>
          <a:stretch>
            <a:fillRect/>
          </a:stretch>
        </p:blipFill>
        <p:spPr>
          <a:xfrm>
            <a:off x="2492242" y="0"/>
            <a:ext cx="4159515" cy="6858000"/>
          </a:xfrm>
          <a:prstGeom prst="rect">
            <a:avLst/>
          </a:prstGeom>
        </p:spPr>
      </p:pic>
      <p:sp>
        <p:nvSpPr>
          <p:cNvPr id="3" name="Rectangle 2"/>
          <p:cNvSpPr/>
          <p:nvPr/>
        </p:nvSpPr>
        <p:spPr>
          <a:xfrm>
            <a:off x="4724400" y="609600"/>
            <a:ext cx="2362200" cy="304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33600" y="762000"/>
            <a:ext cx="2362200" cy="304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3276600"/>
            <a:ext cx="2362200" cy="304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8200" y="3352800"/>
            <a:ext cx="2362200" cy="304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1862 </a:t>
            </a:r>
            <a:endParaRPr lang="en-US" sz="6000" dirty="0">
              <a:latin typeface="Algerian" pitchFamily="82" charset="0"/>
            </a:endParaRPr>
          </a:p>
        </p:txBody>
      </p:sp>
      <p:sp>
        <p:nvSpPr>
          <p:cNvPr id="3" name="TextBox 2"/>
          <p:cNvSpPr txBox="1"/>
          <p:nvPr/>
        </p:nvSpPr>
        <p:spPr>
          <a:xfrm>
            <a:off x="228600" y="5486400"/>
            <a:ext cx="8686800" cy="1077218"/>
          </a:xfrm>
          <a:prstGeom prst="rect">
            <a:avLst/>
          </a:prstGeom>
          <a:noFill/>
        </p:spPr>
        <p:txBody>
          <a:bodyPr wrap="square" rtlCol="0">
            <a:spAutoFit/>
          </a:bodyPr>
          <a:lstStyle/>
          <a:p>
            <a:pPr algn="ctr"/>
            <a:r>
              <a:rPr lang="en-US" sz="3200" dirty="0" smtClean="0"/>
              <a:t>Battle of USS Monitor vs. CSS Virginia –  the first iron ships</a:t>
            </a:r>
            <a:endParaRPr lang="en-US" sz="3200" dirty="0"/>
          </a:p>
        </p:txBody>
      </p:sp>
      <p:pic>
        <p:nvPicPr>
          <p:cNvPr id="6" name="Picture 5" descr="30910.jpg"/>
          <p:cNvPicPr>
            <a:picLocks noChangeAspect="1"/>
          </p:cNvPicPr>
          <p:nvPr/>
        </p:nvPicPr>
        <p:blipFill>
          <a:blip r:embed="rId2" cstate="print"/>
          <a:stretch>
            <a:fillRect/>
          </a:stretch>
        </p:blipFill>
        <p:spPr>
          <a:xfrm>
            <a:off x="1219200" y="1143000"/>
            <a:ext cx="6745574" cy="411480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4" name="Freeform 3"/>
          <p:cNvSpPr/>
          <p:nvPr/>
        </p:nvSpPr>
        <p:spPr>
          <a:xfrm>
            <a:off x="7213600" y="2481943"/>
            <a:ext cx="508000" cy="439504"/>
          </a:xfrm>
          <a:custGeom>
            <a:avLst/>
            <a:gdLst>
              <a:gd name="connsiteX0" fmla="*/ 0 w 508000"/>
              <a:gd name="connsiteY0" fmla="*/ 0 h 439504"/>
              <a:gd name="connsiteX1" fmla="*/ 29029 w 508000"/>
              <a:gd name="connsiteY1" fmla="*/ 43543 h 439504"/>
              <a:gd name="connsiteX2" fmla="*/ 43543 w 508000"/>
              <a:gd name="connsiteY2" fmla="*/ 87086 h 439504"/>
              <a:gd name="connsiteX3" fmla="*/ 87086 w 508000"/>
              <a:gd name="connsiteY3" fmla="*/ 101600 h 439504"/>
              <a:gd name="connsiteX4" fmla="*/ 174171 w 508000"/>
              <a:gd name="connsiteY4" fmla="*/ 159657 h 439504"/>
              <a:gd name="connsiteX5" fmla="*/ 217714 w 508000"/>
              <a:gd name="connsiteY5" fmla="*/ 188686 h 439504"/>
              <a:gd name="connsiteX6" fmla="*/ 348343 w 508000"/>
              <a:gd name="connsiteY6" fmla="*/ 232228 h 439504"/>
              <a:gd name="connsiteX7" fmla="*/ 391886 w 508000"/>
              <a:gd name="connsiteY7" fmla="*/ 246743 h 439504"/>
              <a:gd name="connsiteX8" fmla="*/ 435429 w 508000"/>
              <a:gd name="connsiteY8" fmla="*/ 290286 h 439504"/>
              <a:gd name="connsiteX9" fmla="*/ 478971 w 508000"/>
              <a:gd name="connsiteY9" fmla="*/ 304800 h 439504"/>
              <a:gd name="connsiteX10" fmla="*/ 508000 w 508000"/>
              <a:gd name="connsiteY10" fmla="*/ 391886 h 439504"/>
              <a:gd name="connsiteX11" fmla="*/ 464457 w 508000"/>
              <a:gd name="connsiteY11" fmla="*/ 406400 h 439504"/>
              <a:gd name="connsiteX12" fmla="*/ 420914 w 508000"/>
              <a:gd name="connsiteY12" fmla="*/ 435428 h 439504"/>
              <a:gd name="connsiteX13" fmla="*/ 188686 w 508000"/>
              <a:gd name="connsiteY13" fmla="*/ 420914 h 439504"/>
              <a:gd name="connsiteX14" fmla="*/ 72571 w 508000"/>
              <a:gd name="connsiteY14" fmla="*/ 420914 h 43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000" h="439504">
                <a:moveTo>
                  <a:pt x="0" y="0"/>
                </a:moveTo>
                <a:cubicBezTo>
                  <a:pt x="9676" y="14514"/>
                  <a:pt x="21228" y="27941"/>
                  <a:pt x="29029" y="43543"/>
                </a:cubicBezTo>
                <a:cubicBezTo>
                  <a:pt x="35871" y="57227"/>
                  <a:pt x="32725" y="76268"/>
                  <a:pt x="43543" y="87086"/>
                </a:cubicBezTo>
                <a:cubicBezTo>
                  <a:pt x="54361" y="97904"/>
                  <a:pt x="73712" y="94170"/>
                  <a:pt x="87086" y="101600"/>
                </a:cubicBezTo>
                <a:cubicBezTo>
                  <a:pt x="117583" y="118543"/>
                  <a:pt x="145143" y="140305"/>
                  <a:pt x="174171" y="159657"/>
                </a:cubicBezTo>
                <a:cubicBezTo>
                  <a:pt x="188685" y="169333"/>
                  <a:pt x="201165" y="183170"/>
                  <a:pt x="217714" y="188686"/>
                </a:cubicBezTo>
                <a:lnTo>
                  <a:pt x="348343" y="232228"/>
                </a:lnTo>
                <a:lnTo>
                  <a:pt x="391886" y="246743"/>
                </a:lnTo>
                <a:cubicBezTo>
                  <a:pt x="406400" y="261257"/>
                  <a:pt x="418350" y="278900"/>
                  <a:pt x="435429" y="290286"/>
                </a:cubicBezTo>
                <a:cubicBezTo>
                  <a:pt x="448159" y="298772"/>
                  <a:pt x="470079" y="292351"/>
                  <a:pt x="478971" y="304800"/>
                </a:cubicBezTo>
                <a:cubicBezTo>
                  <a:pt x="496756" y="329699"/>
                  <a:pt x="508000" y="391886"/>
                  <a:pt x="508000" y="391886"/>
                </a:cubicBezTo>
                <a:cubicBezTo>
                  <a:pt x="493486" y="396724"/>
                  <a:pt x="478141" y="399558"/>
                  <a:pt x="464457" y="406400"/>
                </a:cubicBezTo>
                <a:cubicBezTo>
                  <a:pt x="448855" y="414201"/>
                  <a:pt x="438334" y="434511"/>
                  <a:pt x="420914" y="435428"/>
                </a:cubicBezTo>
                <a:cubicBezTo>
                  <a:pt x="343461" y="439504"/>
                  <a:pt x="266179" y="424143"/>
                  <a:pt x="188686" y="420914"/>
                </a:cubicBezTo>
                <a:cubicBezTo>
                  <a:pt x="150015" y="419303"/>
                  <a:pt x="111276" y="420914"/>
                  <a:pt x="72571" y="420914"/>
                </a:cubicBezTo>
              </a:path>
            </a:pathLst>
          </a:custGeom>
          <a:ln w="79375">
            <a:solidFill>
              <a:srgbClr val="0070C0"/>
            </a:solidFill>
            <a:tailEnd type="triangle" w="lg"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447800" y="5410200"/>
            <a:ext cx="5105400" cy="1569660"/>
          </a:xfrm>
          <a:prstGeom prst="rect">
            <a:avLst/>
          </a:prstGeom>
          <a:solidFill>
            <a:schemeClr val="bg1"/>
          </a:solidFill>
        </p:spPr>
        <p:txBody>
          <a:bodyPr wrap="square" rtlCol="0">
            <a:spAutoFit/>
          </a:bodyPr>
          <a:lstStyle/>
          <a:p>
            <a:pPr algn="ctr"/>
            <a:r>
              <a:rPr lang="en-US" sz="3200" b="1" dirty="0" smtClean="0"/>
              <a:t>Summer: Union loses battles near Richmond and Manassas, VA</a:t>
            </a:r>
            <a:endParaRPr lang="en-US" sz="32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eorge-McClellan.jpg"/>
          <p:cNvPicPr>
            <a:picLocks noChangeAspect="1"/>
          </p:cNvPicPr>
          <p:nvPr/>
        </p:nvPicPr>
        <p:blipFill>
          <a:blip r:embed="rId3" cstate="print"/>
          <a:stretch>
            <a:fillRect/>
          </a:stretch>
        </p:blipFill>
        <p:spPr>
          <a:xfrm>
            <a:off x="6858000" y="4495800"/>
            <a:ext cx="3474720" cy="4343400"/>
          </a:xfrm>
          <a:prstGeom prst="rect">
            <a:avLst/>
          </a:prstGeom>
        </p:spPr>
      </p:pic>
      <p:pic>
        <p:nvPicPr>
          <p:cNvPr id="12" name="Picture 11" descr="john-pope-crop.jpg"/>
          <p:cNvPicPr>
            <a:picLocks noChangeAspect="1"/>
          </p:cNvPicPr>
          <p:nvPr/>
        </p:nvPicPr>
        <p:blipFill>
          <a:blip r:embed="rId4" cstate="print"/>
          <a:stretch>
            <a:fillRect/>
          </a:stretch>
        </p:blipFill>
        <p:spPr>
          <a:xfrm>
            <a:off x="-304800" y="533400"/>
            <a:ext cx="2393703" cy="2667000"/>
          </a:xfrm>
          <a:prstGeom prst="rect">
            <a:avLst/>
          </a:prstGeom>
        </p:spPr>
      </p:pic>
      <p:sp>
        <p:nvSpPr>
          <p:cNvPr id="14" name="Explosion 2 13"/>
          <p:cNvSpPr/>
          <p:nvPr/>
        </p:nvSpPr>
        <p:spPr>
          <a:xfrm>
            <a:off x="7010400" y="28194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6781800" y="23622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Callout 15"/>
          <p:cNvSpPr/>
          <p:nvPr/>
        </p:nvSpPr>
        <p:spPr>
          <a:xfrm>
            <a:off x="5562600" y="3962400"/>
            <a:ext cx="2286000" cy="1143000"/>
          </a:xfrm>
          <a:prstGeom prst="wedgeEllipseCallout">
            <a:avLst>
              <a:gd name="adj1" fmla="val 58500"/>
              <a:gd name="adj2" fmla="val 70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 lost near Richmond</a:t>
            </a:r>
            <a:endParaRPr lang="en-US" sz="2400" dirty="0">
              <a:solidFill>
                <a:schemeClr val="tx1"/>
              </a:solidFill>
            </a:endParaRPr>
          </a:p>
        </p:txBody>
      </p:sp>
      <p:sp>
        <p:nvSpPr>
          <p:cNvPr id="17" name="Oval Callout 16"/>
          <p:cNvSpPr/>
          <p:nvPr/>
        </p:nvSpPr>
        <p:spPr>
          <a:xfrm>
            <a:off x="2438400" y="304800"/>
            <a:ext cx="2286000" cy="1143000"/>
          </a:xfrm>
          <a:prstGeom prst="wedgeEllipseCallout">
            <a:avLst>
              <a:gd name="adj1" fmla="val -95500"/>
              <a:gd name="adj2" fmla="val 54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 lost near Manassas</a:t>
            </a:r>
            <a:endParaRPr lang="en-US" sz="2400" dirty="0">
              <a:solidFill>
                <a:schemeClr val="tx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8" name="TextBox 7"/>
          <p:cNvSpPr txBox="1"/>
          <p:nvPr/>
        </p:nvSpPr>
        <p:spPr>
          <a:xfrm>
            <a:off x="0" y="381000"/>
            <a:ext cx="5410200" cy="1077218"/>
          </a:xfrm>
          <a:prstGeom prst="rect">
            <a:avLst/>
          </a:prstGeom>
          <a:solidFill>
            <a:schemeClr val="bg1"/>
          </a:solidFill>
        </p:spPr>
        <p:txBody>
          <a:bodyPr wrap="square" rtlCol="0">
            <a:spAutoFit/>
          </a:bodyPr>
          <a:lstStyle/>
          <a:p>
            <a:pPr algn="ctr"/>
            <a:r>
              <a:rPr lang="en-US" sz="3200" b="1" dirty="0" smtClean="0"/>
              <a:t>Spring: Union captures New Orleans and wins at Shiloh, TN</a:t>
            </a:r>
            <a:endParaRPr lang="en-US" sz="32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4343400" y="38100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2 6"/>
          <p:cNvSpPr/>
          <p:nvPr/>
        </p:nvSpPr>
        <p:spPr>
          <a:xfrm>
            <a:off x="4114800" y="57150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ttle_of_Shiloh_Thulstrup1.jpg"/>
          <p:cNvPicPr>
            <a:picLocks noChangeAspect="1"/>
          </p:cNvPicPr>
          <p:nvPr/>
        </p:nvPicPr>
        <p:blipFill>
          <a:blip r:embed="rId3" cstate="print"/>
          <a:stretch>
            <a:fillRect/>
          </a:stretch>
        </p:blipFill>
        <p:spPr>
          <a:xfrm>
            <a:off x="5236029" y="1600200"/>
            <a:ext cx="3907971" cy="2897860"/>
          </a:xfrm>
          <a:prstGeom prst="rect">
            <a:avLst/>
          </a:prstGeom>
        </p:spPr>
      </p:pic>
      <p:pic>
        <p:nvPicPr>
          <p:cNvPr id="11" name="Picture 10" descr="butler-chamber-pot.jpg"/>
          <p:cNvPicPr>
            <a:picLocks noChangeAspect="1"/>
          </p:cNvPicPr>
          <p:nvPr/>
        </p:nvPicPr>
        <p:blipFill>
          <a:blip r:embed="rId4" cstate="print"/>
          <a:stretch>
            <a:fillRect/>
          </a:stretch>
        </p:blipFill>
        <p:spPr>
          <a:xfrm>
            <a:off x="0" y="1524000"/>
            <a:ext cx="3686175"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8" name="TextBox 7"/>
          <p:cNvSpPr txBox="1"/>
          <p:nvPr/>
        </p:nvSpPr>
        <p:spPr>
          <a:xfrm>
            <a:off x="1524000" y="4795897"/>
            <a:ext cx="5105400" cy="2062103"/>
          </a:xfrm>
          <a:prstGeom prst="rect">
            <a:avLst/>
          </a:prstGeom>
          <a:solidFill>
            <a:schemeClr val="bg1"/>
          </a:solidFill>
        </p:spPr>
        <p:txBody>
          <a:bodyPr wrap="square" rtlCol="0">
            <a:spAutoFit/>
          </a:bodyPr>
          <a:lstStyle/>
          <a:p>
            <a:pPr algn="ctr"/>
            <a:r>
              <a:rPr lang="en-US" sz="3200" b="1" dirty="0" smtClean="0"/>
              <a:t>Fall: General Lee invades Maryland, loses at Antietam – the bloodiest day in US history</a:t>
            </a:r>
            <a:endParaRPr lang="en-US" sz="32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2 6"/>
          <p:cNvSpPr/>
          <p:nvPr/>
        </p:nvSpPr>
        <p:spPr>
          <a:xfrm>
            <a:off x="6858000" y="20574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Raise_Follow_Me.jpg"/>
          <p:cNvPicPr>
            <a:picLocks noChangeAspect="1"/>
          </p:cNvPicPr>
          <p:nvPr/>
        </p:nvPicPr>
        <p:blipFill>
          <a:blip r:embed="rId3" cstate="print"/>
          <a:stretch>
            <a:fillRect/>
          </a:stretch>
        </p:blipFill>
        <p:spPr>
          <a:xfrm>
            <a:off x="533400" y="685800"/>
            <a:ext cx="4818529" cy="3276600"/>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099" y="435168"/>
            <a:ext cx="201850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tx1"/>
                  </a:solidFill>
                </a:ln>
                <a:solidFill>
                  <a:srgbClr val="FF0000"/>
                </a:solidFill>
                <a:effectLst/>
                <a:latin typeface="Algerian" pitchFamily="82" charset="0"/>
              </a:rPr>
              <a:t>1862 </a:t>
            </a:r>
            <a:endParaRPr lang="en-US" sz="5400" b="1" cap="none" spc="0" dirty="0">
              <a:ln>
                <a:solidFill>
                  <a:schemeClr val="tx1"/>
                </a:solidFill>
              </a:ln>
              <a:solidFill>
                <a:srgbClr val="FF0000"/>
              </a:solidFill>
              <a:effectLst/>
            </a:endParaRPr>
          </a:p>
        </p:txBody>
      </p:sp>
      <p:sp>
        <p:nvSpPr>
          <p:cNvPr id="12" name="Explosion 2 11"/>
          <p:cNvSpPr/>
          <p:nvPr/>
        </p:nvSpPr>
        <p:spPr>
          <a:xfrm>
            <a:off x="7239000" y="2613989"/>
            <a:ext cx="381000" cy="304800"/>
          </a:xfrm>
          <a:prstGeom prst="irregularSeal2">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2 12"/>
          <p:cNvSpPr/>
          <p:nvPr/>
        </p:nvSpPr>
        <p:spPr>
          <a:xfrm>
            <a:off x="4267200" y="38862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2 13"/>
          <p:cNvSpPr/>
          <p:nvPr/>
        </p:nvSpPr>
        <p:spPr>
          <a:xfrm>
            <a:off x="6667500" y="2461589"/>
            <a:ext cx="381000" cy="304800"/>
          </a:xfrm>
          <a:prstGeom prst="irregularSeal2">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4076700" y="57150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2 15"/>
          <p:cNvSpPr/>
          <p:nvPr/>
        </p:nvSpPr>
        <p:spPr>
          <a:xfrm>
            <a:off x="6876222" y="20574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5098" y="1225695"/>
            <a:ext cx="3580601" cy="4708981"/>
          </a:xfrm>
          <a:prstGeom prst="rect">
            <a:avLst/>
          </a:prstGeom>
          <a:solidFill>
            <a:schemeClr val="bg1"/>
          </a:solidFill>
          <a:ln>
            <a:solidFill>
              <a:schemeClr val="tx1"/>
            </a:solidFill>
          </a:ln>
        </p:spPr>
        <p:txBody>
          <a:bodyPr wrap="square" rtlCol="0">
            <a:spAutoFit/>
          </a:bodyPr>
          <a:lstStyle/>
          <a:p>
            <a:r>
              <a:rPr lang="en-US" sz="2000" b="1" dirty="0" smtClean="0">
                <a:latin typeface="Garamond" panose="02020404030301010803" pitchFamily="18" charset="0"/>
              </a:rPr>
              <a:t>The East:</a:t>
            </a:r>
          </a:p>
          <a:p>
            <a:r>
              <a:rPr lang="en-US" sz="2000" dirty="0" smtClean="0">
                <a:latin typeface="Garamond" panose="02020404030301010803" pitchFamily="18" charset="0"/>
              </a:rPr>
              <a:t>-Union invades eastern Virginia three times (The Peninsula, 2</a:t>
            </a:r>
            <a:r>
              <a:rPr lang="en-US" sz="2000" baseline="30000" dirty="0" smtClean="0">
                <a:latin typeface="Garamond" panose="02020404030301010803" pitchFamily="18" charset="0"/>
              </a:rPr>
              <a:t>nd</a:t>
            </a:r>
            <a:r>
              <a:rPr lang="en-US" sz="2000" dirty="0" smtClean="0">
                <a:latin typeface="Garamond" panose="02020404030301010803" pitchFamily="18" charset="0"/>
              </a:rPr>
              <a:t> </a:t>
            </a:r>
            <a:r>
              <a:rPr lang="en-US" sz="2000" dirty="0">
                <a:latin typeface="Garamond" panose="02020404030301010803" pitchFamily="18" charset="0"/>
              </a:rPr>
              <a:t>M</a:t>
            </a:r>
            <a:r>
              <a:rPr lang="en-US" sz="2000" dirty="0" smtClean="0">
                <a:latin typeface="Garamond" panose="02020404030301010803" pitchFamily="18" charset="0"/>
              </a:rPr>
              <a:t>anassas, Fredericksburg), loses each time</a:t>
            </a:r>
          </a:p>
          <a:p>
            <a:r>
              <a:rPr lang="en-US" sz="2000" dirty="0" smtClean="0">
                <a:latin typeface="Garamond" panose="02020404030301010803" pitchFamily="18" charset="0"/>
              </a:rPr>
              <a:t>-First battle of iron ships in history (</a:t>
            </a:r>
            <a:r>
              <a:rPr lang="en-US" sz="2000" i="1" dirty="0" smtClean="0">
                <a:latin typeface="Garamond" panose="02020404030301010803" pitchFamily="18" charset="0"/>
              </a:rPr>
              <a:t>Monitor </a:t>
            </a:r>
            <a:r>
              <a:rPr lang="en-US" sz="2000" dirty="0" smtClean="0">
                <a:latin typeface="Garamond" panose="02020404030301010803" pitchFamily="18" charset="0"/>
              </a:rPr>
              <a:t>vs </a:t>
            </a:r>
            <a:r>
              <a:rPr lang="en-US" sz="2000" i="1" dirty="0" smtClean="0">
                <a:latin typeface="Garamond" panose="02020404030301010803" pitchFamily="18" charset="0"/>
              </a:rPr>
              <a:t>Virginia</a:t>
            </a:r>
            <a:r>
              <a:rPr lang="en-US" sz="2000" dirty="0" smtClean="0">
                <a:latin typeface="Garamond" panose="02020404030301010803" pitchFamily="18" charset="0"/>
              </a:rPr>
              <a:t>)</a:t>
            </a:r>
          </a:p>
          <a:p>
            <a:r>
              <a:rPr lang="en-US" sz="2000" dirty="0" smtClean="0">
                <a:latin typeface="Garamond" panose="02020404030301010803" pitchFamily="18" charset="0"/>
              </a:rPr>
              <a:t>-Union wins at Antietam, Maryland</a:t>
            </a:r>
          </a:p>
          <a:p>
            <a:r>
              <a:rPr lang="en-US" sz="2000" b="1" dirty="0" smtClean="0">
                <a:latin typeface="Garamond" panose="02020404030301010803" pitchFamily="18" charset="0"/>
              </a:rPr>
              <a:t>The West:</a:t>
            </a:r>
          </a:p>
          <a:p>
            <a:r>
              <a:rPr lang="en-US" sz="2000" dirty="0" smtClean="0">
                <a:latin typeface="Garamond" panose="02020404030301010803" pitchFamily="18" charset="0"/>
              </a:rPr>
              <a:t>-Union Navy captures New Orleans, Louisiana</a:t>
            </a:r>
          </a:p>
          <a:p>
            <a:r>
              <a:rPr lang="en-US" sz="2000" dirty="0" smtClean="0">
                <a:latin typeface="Garamond" panose="02020404030301010803" pitchFamily="18" charset="0"/>
              </a:rPr>
              <a:t>-Union General Ulysses S. Grant defeats Confederates at Shiloh, Tennessee</a:t>
            </a:r>
          </a:p>
        </p:txBody>
      </p:sp>
      <p:sp>
        <p:nvSpPr>
          <p:cNvPr id="11" name="Explosion 2 10"/>
          <p:cNvSpPr/>
          <p:nvPr/>
        </p:nvSpPr>
        <p:spPr>
          <a:xfrm>
            <a:off x="6922603" y="2524535"/>
            <a:ext cx="381000" cy="304800"/>
          </a:xfrm>
          <a:prstGeom prst="irregularSeal2">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9448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errimack (Virginia) vs Monitor - American Military History Pod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861981"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05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ntietam-church.jpg"/>
          <p:cNvPicPr>
            <a:picLocks noChangeAspect="1"/>
          </p:cNvPicPr>
          <p:nvPr/>
        </p:nvPicPr>
        <p:blipFill>
          <a:blip r:embed="rId2" cstate="print"/>
          <a:stretch>
            <a:fillRect/>
          </a:stretch>
        </p:blipFill>
        <p:spPr>
          <a:xfrm>
            <a:off x="228600" y="0"/>
            <a:ext cx="8534400" cy="6827520"/>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ntietam.jpg"/>
          <p:cNvPicPr>
            <a:picLocks noChangeAspect="1"/>
          </p:cNvPicPr>
          <p:nvPr/>
        </p:nvPicPr>
        <p:blipFill>
          <a:blip r:embed="rId2" cstate="print"/>
          <a:stretch>
            <a:fillRect/>
          </a:stretch>
        </p:blipFill>
        <p:spPr>
          <a:xfrm>
            <a:off x="0" y="0"/>
            <a:ext cx="9144000" cy="6422949"/>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ntietam-csa-dead.jpg"/>
          <p:cNvPicPr>
            <a:picLocks noChangeAspect="1"/>
          </p:cNvPicPr>
          <p:nvPr/>
        </p:nvPicPr>
        <p:blipFill>
          <a:blip r:embed="rId2" cstate="print"/>
          <a:stretch>
            <a:fillRect/>
          </a:stretch>
        </p:blipFill>
        <p:spPr>
          <a:xfrm>
            <a:off x="0" y="533400"/>
            <a:ext cx="9059609" cy="5562600"/>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ntietam-Sunken-Road.jpg"/>
          <p:cNvPicPr>
            <a:picLocks noChangeAspect="1"/>
          </p:cNvPicPr>
          <p:nvPr/>
        </p:nvPicPr>
        <p:blipFill>
          <a:blip r:embed="rId2" cstate="print"/>
          <a:stretch>
            <a:fillRect/>
          </a:stretch>
        </p:blipFill>
        <p:spPr>
          <a:xfrm>
            <a:off x="609600" y="381000"/>
            <a:ext cx="7696200" cy="6204831"/>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38200"/>
            <a:ext cx="9144000" cy="769441"/>
          </a:xfrm>
          <a:prstGeom prst="rect">
            <a:avLst/>
          </a:prstGeom>
          <a:noFill/>
        </p:spPr>
        <p:txBody>
          <a:bodyPr wrap="square" rtlCol="0">
            <a:spAutoFit/>
          </a:bodyPr>
          <a:lstStyle/>
          <a:p>
            <a:r>
              <a:rPr lang="en-US" sz="4400" dirty="0" smtClean="0">
                <a:latin typeface="Playbill" pitchFamily="82" charset="0"/>
              </a:rPr>
              <a:t>	Elected in:		1860, 1864</a:t>
            </a:r>
            <a:endParaRPr lang="en-US" sz="4400" dirty="0">
              <a:latin typeface="Playbill" pitchFamily="82" charset="0"/>
            </a:endParaRPr>
          </a:p>
        </p:txBody>
      </p:sp>
      <p:sp>
        <p:nvSpPr>
          <p:cNvPr id="6" name="TextBox 5"/>
          <p:cNvSpPr txBox="1"/>
          <p:nvPr/>
        </p:nvSpPr>
        <p:spPr>
          <a:xfrm>
            <a:off x="0" y="1447800"/>
            <a:ext cx="9144000" cy="769441"/>
          </a:xfrm>
          <a:prstGeom prst="rect">
            <a:avLst/>
          </a:prstGeom>
          <a:noFill/>
        </p:spPr>
        <p:txBody>
          <a:bodyPr wrap="square" rtlCol="0">
            <a:spAutoFit/>
          </a:bodyPr>
          <a:lstStyle/>
          <a:p>
            <a:r>
              <a:rPr lang="en-US" sz="4400" dirty="0" smtClean="0">
                <a:latin typeface="Playbill" pitchFamily="82" charset="0"/>
              </a:rPr>
              <a:t>	President from:	1861-1865</a:t>
            </a:r>
            <a:endParaRPr lang="en-US" sz="4400" dirty="0">
              <a:latin typeface="Playbill" pitchFamily="82" charset="0"/>
            </a:endParaRPr>
          </a:p>
        </p:txBody>
      </p:sp>
      <p:sp>
        <p:nvSpPr>
          <p:cNvPr id="7" name="TextBox 6"/>
          <p:cNvSpPr txBox="1"/>
          <p:nvPr/>
        </p:nvSpPr>
        <p:spPr>
          <a:xfrm>
            <a:off x="0" y="2057400"/>
            <a:ext cx="9144000" cy="769441"/>
          </a:xfrm>
          <a:prstGeom prst="rect">
            <a:avLst/>
          </a:prstGeom>
          <a:noFill/>
        </p:spPr>
        <p:txBody>
          <a:bodyPr wrap="square" rtlCol="0">
            <a:spAutoFit/>
          </a:bodyPr>
          <a:lstStyle/>
          <a:p>
            <a:r>
              <a:rPr lang="en-US" sz="4400" dirty="0" smtClean="0">
                <a:latin typeface="Playbill" pitchFamily="82" charset="0"/>
              </a:rPr>
              <a:t>	Political Party:	Republican</a:t>
            </a:r>
            <a:endParaRPr lang="en-US" sz="4400" dirty="0">
              <a:latin typeface="Playbill" pitchFamily="82" charset="0"/>
            </a:endParaRPr>
          </a:p>
        </p:txBody>
      </p:sp>
      <p:sp>
        <p:nvSpPr>
          <p:cNvPr id="8" name="TextBox 7"/>
          <p:cNvSpPr txBox="1"/>
          <p:nvPr/>
        </p:nvSpPr>
        <p:spPr>
          <a:xfrm>
            <a:off x="0" y="2667000"/>
            <a:ext cx="9144000" cy="769441"/>
          </a:xfrm>
          <a:prstGeom prst="rect">
            <a:avLst/>
          </a:prstGeom>
          <a:noFill/>
        </p:spPr>
        <p:txBody>
          <a:bodyPr wrap="square" rtlCol="0">
            <a:spAutoFit/>
          </a:bodyPr>
          <a:lstStyle/>
          <a:p>
            <a:r>
              <a:rPr lang="en-US" sz="4400" dirty="0" smtClean="0">
                <a:latin typeface="Playbill" pitchFamily="82" charset="0"/>
              </a:rPr>
              <a:t>	Home State:		Illinois	</a:t>
            </a:r>
            <a:endParaRPr lang="en-US" sz="4400" dirty="0">
              <a:latin typeface="Playbill" pitchFamily="82" charset="0"/>
            </a:endParaRPr>
          </a:p>
        </p:txBody>
      </p:sp>
      <p:pic>
        <p:nvPicPr>
          <p:cNvPr id="12" name="Picture 11" descr="illinois.png"/>
          <p:cNvPicPr>
            <a:picLocks noChangeAspect="1"/>
          </p:cNvPicPr>
          <p:nvPr/>
        </p:nvPicPr>
        <p:blipFill>
          <a:blip r:embed="rId2" cstate="print"/>
          <a:stretch>
            <a:fillRect/>
          </a:stretch>
        </p:blipFill>
        <p:spPr>
          <a:xfrm>
            <a:off x="5791200" y="0"/>
            <a:ext cx="2946099" cy="4163303"/>
          </a:xfrm>
          <a:prstGeom prst="rect">
            <a:avLst/>
          </a:prstGeom>
        </p:spPr>
      </p:pic>
      <p:pic>
        <p:nvPicPr>
          <p:cNvPr id="14" name="Picture 13" descr="1.1253801715.abraham-lincoln-s-home-in-springfield.jpg"/>
          <p:cNvPicPr>
            <a:picLocks noChangeAspect="1"/>
          </p:cNvPicPr>
          <p:nvPr/>
        </p:nvPicPr>
        <p:blipFill>
          <a:blip r:embed="rId3" cstate="print"/>
          <a:stretch>
            <a:fillRect/>
          </a:stretch>
        </p:blipFill>
        <p:spPr>
          <a:xfrm>
            <a:off x="533400" y="3581400"/>
            <a:ext cx="4495800" cy="2999925"/>
          </a:xfrm>
          <a:prstGeom prst="rect">
            <a:avLst/>
          </a:prstGeom>
        </p:spPr>
      </p:pic>
      <p:pic>
        <p:nvPicPr>
          <p:cNvPr id="10" name="Picture 9" descr="641px-Abraham_Lincoln_Signature.svg.png"/>
          <p:cNvPicPr>
            <a:picLocks noChangeAspect="1"/>
          </p:cNvPicPr>
          <p:nvPr/>
        </p:nvPicPr>
        <p:blipFill>
          <a:blip r:embed="rId4" cstate="print"/>
          <a:stretch>
            <a:fillRect/>
          </a:stretch>
        </p:blipFill>
        <p:spPr>
          <a:xfrm>
            <a:off x="31955" y="0"/>
            <a:ext cx="2330245" cy="501675"/>
          </a:xfrm>
          <a:prstGeom prst="rect">
            <a:avLst/>
          </a:prstGeom>
        </p:spPr>
      </p:pic>
      <p:pic>
        <p:nvPicPr>
          <p:cNvPr id="1026" name="Picture 2" descr="2020 Lincoln Penny Uncirculated Obverse Philadelph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893139"/>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ile.loc.gov/image-services/iiif/service:gmd:gmdvhs:gvhs:gvhs01:vhs00123/full/pct:25/0/default.jpg#h=552&amp;w=8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33400"/>
            <a:ext cx="12227475" cy="769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451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8" name="TextBox 7"/>
          <p:cNvSpPr txBox="1"/>
          <p:nvPr/>
        </p:nvSpPr>
        <p:spPr>
          <a:xfrm>
            <a:off x="1447800" y="5410200"/>
            <a:ext cx="5105400" cy="1077218"/>
          </a:xfrm>
          <a:prstGeom prst="rect">
            <a:avLst/>
          </a:prstGeom>
          <a:solidFill>
            <a:schemeClr val="bg1"/>
          </a:solidFill>
        </p:spPr>
        <p:txBody>
          <a:bodyPr wrap="square" rtlCol="0">
            <a:spAutoFit/>
          </a:bodyPr>
          <a:lstStyle/>
          <a:p>
            <a:pPr algn="ctr"/>
            <a:r>
              <a:rPr lang="en-US" sz="3200" b="1" dirty="0" smtClean="0"/>
              <a:t>Also 1862: Union defeated at Fredericksburg, VA</a:t>
            </a:r>
            <a:endParaRPr lang="en-US" sz="32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6934200" y="25146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attle_of_Fredericksburg,_Dec_13,_1862.png"/>
          <p:cNvPicPr>
            <a:picLocks noChangeAspect="1"/>
          </p:cNvPicPr>
          <p:nvPr/>
        </p:nvPicPr>
        <p:blipFill>
          <a:blip r:embed="rId3" cstate="print"/>
          <a:stretch>
            <a:fillRect/>
          </a:stretch>
        </p:blipFill>
        <p:spPr>
          <a:xfrm>
            <a:off x="0" y="609600"/>
            <a:ext cx="5241783" cy="3657600"/>
          </a:xfrm>
          <a:prstGeom prst="rect">
            <a:avLst/>
          </a:prstGeom>
        </p:spPr>
      </p:pic>
      <p:pic>
        <p:nvPicPr>
          <p:cNvPr id="9" name="Picture 8" descr="burnside.jpg"/>
          <p:cNvPicPr>
            <a:picLocks noChangeAspect="1"/>
          </p:cNvPicPr>
          <p:nvPr/>
        </p:nvPicPr>
        <p:blipFill>
          <a:blip r:embed="rId4" cstate="print"/>
          <a:stretch>
            <a:fillRect/>
          </a:stretch>
        </p:blipFill>
        <p:spPr>
          <a:xfrm>
            <a:off x="7086600" y="4267200"/>
            <a:ext cx="1790978" cy="2286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1863 </a:t>
            </a:r>
            <a:endParaRPr lang="en-US" sz="6000" dirty="0">
              <a:latin typeface="Algerian" pitchFamily="82" charset="0"/>
            </a:endParaRPr>
          </a:p>
        </p:txBody>
      </p:sp>
      <p:sp>
        <p:nvSpPr>
          <p:cNvPr id="3" name="TextBox 2"/>
          <p:cNvSpPr txBox="1"/>
          <p:nvPr/>
        </p:nvSpPr>
        <p:spPr>
          <a:xfrm>
            <a:off x="228600" y="5780782"/>
            <a:ext cx="8686800" cy="1077218"/>
          </a:xfrm>
          <a:prstGeom prst="rect">
            <a:avLst/>
          </a:prstGeom>
          <a:noFill/>
        </p:spPr>
        <p:txBody>
          <a:bodyPr wrap="square" rtlCol="0">
            <a:spAutoFit/>
          </a:bodyPr>
          <a:lstStyle/>
          <a:p>
            <a:pPr algn="ctr"/>
            <a:r>
              <a:rPr lang="en-US" sz="3200" dirty="0" smtClean="0"/>
              <a:t>January 1:  President Lincoln issues the Emancipation Proclamation, “freeing” the slaves</a:t>
            </a:r>
            <a:endParaRPr lang="en-US" sz="3200" dirty="0"/>
          </a:p>
        </p:txBody>
      </p:sp>
      <p:pic>
        <p:nvPicPr>
          <p:cNvPr id="5" name="Picture 4" descr="LinEmanProReg.gif"/>
          <p:cNvPicPr>
            <a:picLocks noChangeAspect="1"/>
          </p:cNvPicPr>
          <p:nvPr/>
        </p:nvPicPr>
        <p:blipFill>
          <a:blip r:embed="rId2" cstate="print"/>
          <a:stretch>
            <a:fillRect/>
          </a:stretch>
        </p:blipFill>
        <p:spPr>
          <a:xfrm>
            <a:off x="5638800" y="457200"/>
            <a:ext cx="3088423" cy="5257800"/>
          </a:xfrm>
          <a:prstGeom prst="rect">
            <a:avLst/>
          </a:prstGeom>
        </p:spPr>
      </p:pic>
      <p:pic>
        <p:nvPicPr>
          <p:cNvPr id="7" name="Picture 6" descr="16_lincoln_1.jpg"/>
          <p:cNvPicPr>
            <a:picLocks noChangeAspect="1"/>
          </p:cNvPicPr>
          <p:nvPr/>
        </p:nvPicPr>
        <p:blipFill>
          <a:blip r:embed="rId3" cstate="print"/>
          <a:stretch>
            <a:fillRect/>
          </a:stretch>
        </p:blipFill>
        <p:spPr>
          <a:xfrm>
            <a:off x="685800" y="1066800"/>
            <a:ext cx="3810000" cy="45593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47072"/>
            <a:ext cx="6019800" cy="55985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ictu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57400"/>
            <a:ext cx="2133600" cy="2777936"/>
          </a:xfrm>
          <a:prstGeom prst="rect">
            <a:avLst/>
          </a:prstGeom>
          <a:noFill/>
          <a:ln w="635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906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latin typeface="Algerian" panose="04020705040A02060702" pitchFamily="82" charset="0"/>
              </a:rPr>
              <a:t>Financing the War</a:t>
            </a:r>
            <a:endParaRPr lang="en-US" dirty="0">
              <a:latin typeface="Algerian" panose="04020705040A02060702" pitchFamily="82" charset="0"/>
            </a:endParaRPr>
          </a:p>
        </p:txBody>
      </p:sp>
      <p:sp>
        <p:nvSpPr>
          <p:cNvPr id="3" name="TextBox 2"/>
          <p:cNvSpPr txBox="1"/>
          <p:nvPr/>
        </p:nvSpPr>
        <p:spPr>
          <a:xfrm>
            <a:off x="3331218" y="4151531"/>
            <a:ext cx="1828800" cy="1477328"/>
          </a:xfrm>
          <a:prstGeom prst="rect">
            <a:avLst/>
          </a:prstGeom>
          <a:noFill/>
        </p:spPr>
        <p:txBody>
          <a:bodyPr wrap="square" rtlCol="0">
            <a:spAutoFit/>
          </a:bodyPr>
          <a:lstStyle/>
          <a:p>
            <a:r>
              <a:rPr lang="en-US" dirty="0" smtClean="0"/>
              <a:t>Greenbacks: Union issued paper money, not redeemable for gold</a:t>
            </a:r>
            <a:endParaRPr lang="en-US" dirty="0"/>
          </a:p>
        </p:txBody>
      </p:sp>
      <p:pic>
        <p:nvPicPr>
          <p:cNvPr id="3074" name="Picture 2" descr="https://upload.wikimedia.org/wikipedia/commons/thumb/7/78/US-%241-LT-1862-Fr-16c.jpg/324px-US-%241-LT-1862-Fr-1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80" y="3886200"/>
            <a:ext cx="30861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6266821"/>
            <a:ext cx="4724400" cy="369332"/>
          </a:xfrm>
          <a:prstGeom prst="rect">
            <a:avLst/>
          </a:prstGeom>
          <a:noFill/>
        </p:spPr>
        <p:txBody>
          <a:bodyPr wrap="square" rtlCol="0">
            <a:spAutoFit/>
          </a:bodyPr>
          <a:lstStyle/>
          <a:p>
            <a:r>
              <a:rPr lang="en-US" dirty="0" smtClean="0"/>
              <a:t>Confederate currency: Also not backed by gold</a:t>
            </a:r>
            <a:endParaRPr lang="en-US" dirty="0"/>
          </a:p>
        </p:txBody>
      </p:sp>
      <p:pic>
        <p:nvPicPr>
          <p:cNvPr id="3076" name="Picture 4" descr="https://upload.wikimedia.org/wikipedia/commons/thumb/4/47/CSA-T1-%241000-1861.jpg/1280px-CSA-T1-%241000-1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756" y="4485470"/>
            <a:ext cx="3657600" cy="15887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7380" y="1066800"/>
            <a:ext cx="4593220" cy="2308324"/>
          </a:xfrm>
          <a:prstGeom prst="rect">
            <a:avLst/>
          </a:prstGeom>
          <a:solidFill>
            <a:schemeClr val="tx2">
              <a:lumMod val="40000"/>
              <a:lumOff val="60000"/>
            </a:schemeClr>
          </a:solidFill>
          <a:ln>
            <a:solidFill>
              <a:schemeClr val="tx1"/>
            </a:solidFill>
          </a:ln>
        </p:spPr>
        <p:txBody>
          <a:bodyPr wrap="square" rtlCol="0">
            <a:spAutoFit/>
          </a:bodyPr>
          <a:lstStyle/>
          <a:p>
            <a:r>
              <a:rPr lang="en-US" sz="2400" dirty="0" smtClean="0">
                <a:latin typeface="Garamond" panose="02020404030301010803" pitchFamily="18" charset="0"/>
              </a:rPr>
              <a:t>North: Mostly borrowing, but also: A federal income tax (3% on incomes over $800), a high tariff (the Morrill Tariff of 1861), the first Federal banking system since Jackson, and various excise taxes.</a:t>
            </a:r>
            <a:endParaRPr lang="en-US" sz="2400" dirty="0">
              <a:latin typeface="Garamond" panose="02020404030301010803" pitchFamily="18" charset="0"/>
            </a:endParaRPr>
          </a:p>
        </p:txBody>
      </p:sp>
      <p:sp>
        <p:nvSpPr>
          <p:cNvPr id="7" name="TextBox 6"/>
          <p:cNvSpPr txBox="1"/>
          <p:nvPr/>
        </p:nvSpPr>
        <p:spPr>
          <a:xfrm>
            <a:off x="5029200" y="1390395"/>
            <a:ext cx="3657600" cy="1569660"/>
          </a:xfrm>
          <a:prstGeom prst="rect">
            <a:avLst/>
          </a:prstGeom>
          <a:solidFill>
            <a:schemeClr val="bg1">
              <a:lumMod val="75000"/>
            </a:schemeClr>
          </a:solidFill>
          <a:ln>
            <a:solidFill>
              <a:schemeClr val="tx1"/>
            </a:solidFill>
          </a:ln>
        </p:spPr>
        <p:txBody>
          <a:bodyPr wrap="square" rtlCol="0">
            <a:spAutoFit/>
          </a:bodyPr>
          <a:lstStyle/>
          <a:p>
            <a:r>
              <a:rPr lang="en-US" sz="2400" dirty="0" smtClean="0">
                <a:latin typeface="Garamond" panose="02020404030301010803" pitchFamily="18" charset="0"/>
              </a:rPr>
              <a:t>South: Attempting to sell cotton overseas in exchange for military supplies, and a complicated income tax.</a:t>
            </a:r>
            <a:endParaRPr lang="en-US" sz="2400" dirty="0">
              <a:latin typeface="Garamond" panose="02020404030301010803" pitchFamily="18" charset="0"/>
            </a:endParaRPr>
          </a:p>
        </p:txBody>
      </p:sp>
    </p:spTree>
    <p:extLst>
      <p:ext uri="{BB962C8B-B14F-4D97-AF65-F5344CB8AC3E}">
        <p14:creationId xmlns:p14="http://schemas.microsoft.com/office/powerpoint/2010/main" val="35957800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577" y="-152400"/>
            <a:ext cx="8229600" cy="1143000"/>
          </a:xfrm>
        </p:spPr>
        <p:txBody>
          <a:bodyPr>
            <a:normAutofit/>
          </a:bodyPr>
          <a:lstStyle/>
          <a:p>
            <a:r>
              <a:rPr lang="en-US" sz="3200" dirty="0" smtClean="0">
                <a:latin typeface="Stencil" panose="040409050D0802020404" pitchFamily="82" charset="0"/>
              </a:rPr>
              <a:t>We need more soldiers!</a:t>
            </a:r>
            <a:br>
              <a:rPr lang="en-US" sz="3200" dirty="0" smtClean="0">
                <a:latin typeface="Stencil" panose="040409050D0802020404" pitchFamily="82" charset="0"/>
              </a:rPr>
            </a:br>
            <a:r>
              <a:rPr lang="en-US" sz="2400" dirty="0" smtClean="0">
                <a:latin typeface="Stencil" panose="040409050D0802020404" pitchFamily="82" charset="0"/>
              </a:rPr>
              <a:t>(They keep dying off…)</a:t>
            </a:r>
            <a:endParaRPr lang="en-US" sz="2400" dirty="0">
              <a:latin typeface="Stencil" panose="040409050D0802020404" pitchFamily="82" charset="0"/>
            </a:endParaRPr>
          </a:p>
        </p:txBody>
      </p:sp>
      <p:sp>
        <p:nvSpPr>
          <p:cNvPr id="3" name="TextBox 2"/>
          <p:cNvSpPr txBox="1"/>
          <p:nvPr/>
        </p:nvSpPr>
        <p:spPr>
          <a:xfrm>
            <a:off x="81023" y="914400"/>
            <a:ext cx="4593220" cy="3170099"/>
          </a:xfrm>
          <a:prstGeom prst="rect">
            <a:avLst/>
          </a:prstGeom>
          <a:solidFill>
            <a:schemeClr val="tx2">
              <a:lumMod val="40000"/>
              <a:lumOff val="60000"/>
            </a:schemeClr>
          </a:solidFill>
          <a:ln>
            <a:solidFill>
              <a:schemeClr val="tx1"/>
            </a:solidFill>
          </a:ln>
        </p:spPr>
        <p:txBody>
          <a:bodyPr wrap="square" rtlCol="0">
            <a:spAutoFit/>
          </a:bodyPr>
          <a:lstStyle/>
          <a:p>
            <a:r>
              <a:rPr lang="en-US" sz="2000" dirty="0" smtClean="0">
                <a:latin typeface="Garamond" panose="02020404030301010803" pitchFamily="18" charset="0"/>
              </a:rPr>
              <a:t>North: Called for volunteers at first, later with signing bonuses, and instituted a draft in 1863: All males between 20-45 </a:t>
            </a:r>
            <a:r>
              <a:rPr lang="en-US" sz="2000" i="1" dirty="0" smtClean="0">
                <a:latin typeface="Garamond" panose="02020404030301010803" pitchFamily="18" charset="0"/>
              </a:rPr>
              <a:t>could</a:t>
            </a:r>
            <a:r>
              <a:rPr lang="en-US" sz="2000" dirty="0" smtClean="0">
                <a:latin typeface="Garamond" panose="02020404030301010803" pitchFamily="18" charset="0"/>
              </a:rPr>
              <a:t> be drafted. One could avoid the draft by paying a substitute to take your place, or pay $300 to the government.</a:t>
            </a:r>
          </a:p>
          <a:p>
            <a:endParaRPr lang="en-US" sz="2000" dirty="0">
              <a:latin typeface="Garamond" panose="02020404030301010803" pitchFamily="18" charset="0"/>
            </a:endParaRPr>
          </a:p>
          <a:p>
            <a:r>
              <a:rPr lang="en-US" sz="2000" dirty="0" smtClean="0">
                <a:latin typeface="Garamond" panose="02020404030301010803" pitchFamily="18" charset="0"/>
              </a:rPr>
              <a:t>Enormously unpopular with poorer people and immigrants, leading to draft riots in 1863.</a:t>
            </a:r>
            <a:endParaRPr lang="en-US" sz="2000" dirty="0">
              <a:latin typeface="Garamond" panose="02020404030301010803" pitchFamily="18" charset="0"/>
            </a:endParaRPr>
          </a:p>
        </p:txBody>
      </p:sp>
      <p:sp>
        <p:nvSpPr>
          <p:cNvPr id="4" name="TextBox 3"/>
          <p:cNvSpPr txBox="1"/>
          <p:nvPr/>
        </p:nvSpPr>
        <p:spPr>
          <a:xfrm>
            <a:off x="5029200" y="921723"/>
            <a:ext cx="3657600" cy="3231654"/>
          </a:xfrm>
          <a:prstGeom prst="rect">
            <a:avLst/>
          </a:prstGeom>
          <a:solidFill>
            <a:schemeClr val="bg1">
              <a:lumMod val="75000"/>
            </a:schemeClr>
          </a:solidFill>
          <a:ln>
            <a:solidFill>
              <a:schemeClr val="tx1"/>
            </a:solidFill>
          </a:ln>
        </p:spPr>
        <p:txBody>
          <a:bodyPr wrap="square" rtlCol="0">
            <a:spAutoFit/>
          </a:bodyPr>
          <a:lstStyle/>
          <a:p>
            <a:r>
              <a:rPr lang="en-US" sz="2000" dirty="0" smtClean="0">
                <a:latin typeface="Garamond" panose="02020404030301010803" pitchFamily="18" charset="0"/>
              </a:rPr>
              <a:t>South: Called for volunteers first, but instituted a draft in 1862: Obligatory military service for 3 years for all males 18-35(later 17-50), with some exceptions.</a:t>
            </a:r>
          </a:p>
          <a:p>
            <a:r>
              <a:rPr lang="en-US" sz="2000" dirty="0" smtClean="0">
                <a:latin typeface="Garamond" panose="02020404030301010803" pitchFamily="18" charset="0"/>
              </a:rPr>
              <a:t>Notable exception: The “20 Negro Law.”</a:t>
            </a:r>
          </a:p>
          <a:p>
            <a:r>
              <a:rPr lang="en-US" sz="2000" dirty="0" smtClean="0">
                <a:latin typeface="Garamond" panose="02020404030301010803" pitchFamily="18" charset="0"/>
              </a:rPr>
              <a:t>In the last months of the war, slaves were “recruited.”</a:t>
            </a:r>
          </a:p>
          <a:p>
            <a:endParaRPr lang="en-US" sz="2400" dirty="0">
              <a:latin typeface="Garamond" panose="02020404030301010803" pitchFamily="18" charset="0"/>
            </a:endParaRPr>
          </a:p>
        </p:txBody>
      </p:sp>
      <p:sp>
        <p:nvSpPr>
          <p:cNvPr id="5" name="TextBox 4"/>
          <p:cNvSpPr txBox="1"/>
          <p:nvPr/>
        </p:nvSpPr>
        <p:spPr>
          <a:xfrm>
            <a:off x="181336" y="4176526"/>
            <a:ext cx="8610600" cy="258532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Soldiers had enlisted for twelve months only, and had faithfully complied with their volunteer obligations; the terms for which they had enlisted had expired, and they naturally looked upon it that they had a right to go home. They had done their duty faithfully and well. They wanted to see their </a:t>
            </a:r>
            <a:r>
              <a:rPr lang="en-US" i="1" dirty="0" smtClean="0">
                <a:latin typeface="Times New Roman" panose="02020603050405020304" pitchFamily="18" charset="0"/>
                <a:cs typeface="Times New Roman" panose="02020603050405020304" pitchFamily="18" charset="0"/>
              </a:rPr>
              <a:t>families. War </a:t>
            </a:r>
            <a:r>
              <a:rPr lang="en-US" i="1" dirty="0">
                <a:latin typeface="Times New Roman" panose="02020603050405020304" pitchFamily="18" charset="0"/>
                <a:cs typeface="Times New Roman" panose="02020603050405020304" pitchFamily="18" charset="0"/>
              </a:rPr>
              <a:t>had become a reality; they were tired of it. A law had been passed by the Confederate States Congress called the conscript </a:t>
            </a:r>
            <a:r>
              <a:rPr lang="en-US" i="1" dirty="0" smtClean="0">
                <a:latin typeface="Times New Roman" panose="02020603050405020304" pitchFamily="18" charset="0"/>
                <a:cs typeface="Times New Roman" panose="02020603050405020304" pitchFamily="18" charset="0"/>
              </a:rPr>
              <a:t>act…He </a:t>
            </a:r>
            <a:r>
              <a:rPr lang="en-US" i="1" dirty="0">
                <a:latin typeface="Times New Roman" panose="02020603050405020304" pitchFamily="18" charset="0"/>
                <a:cs typeface="Times New Roman" panose="02020603050405020304" pitchFamily="18" charset="0"/>
              </a:rPr>
              <a:t>was conscripted. From this time on till the end of the war, a soldier was simply a machine, a conscript. It was mighty rough on rebels. We cursed the war, we cursed </a:t>
            </a:r>
            <a:r>
              <a:rPr lang="en-US" i="1" dirty="0" smtClean="0">
                <a:latin typeface="Times New Roman" panose="02020603050405020304" pitchFamily="18" charset="0"/>
                <a:cs typeface="Times New Roman" panose="02020603050405020304" pitchFamily="18" charset="0"/>
              </a:rPr>
              <a:t>Bragg, we </a:t>
            </a:r>
            <a:r>
              <a:rPr lang="en-US" i="1" dirty="0">
                <a:latin typeface="Times New Roman" panose="02020603050405020304" pitchFamily="18" charset="0"/>
                <a:cs typeface="Times New Roman" panose="02020603050405020304" pitchFamily="18" charset="0"/>
              </a:rPr>
              <a:t>cursed the Southern Confederacy. All our pride and valor had gone, and we were sick of war and the Southern Confederacy</a:t>
            </a:r>
            <a:r>
              <a:rPr lang="en-US" i="1" dirty="0" smtClean="0">
                <a:latin typeface="Times New Roman" panose="02020603050405020304" pitchFamily="18" charset="0"/>
                <a:cs typeface="Times New Roman" panose="02020603050405020304" pitchFamily="18" charset="0"/>
              </a:rPr>
              <a:t>.		-Sam Watkins, 1</a:t>
            </a:r>
            <a:r>
              <a:rPr lang="en-US" i="1" baseline="30000" dirty="0" smtClean="0">
                <a:latin typeface="Times New Roman" panose="02020603050405020304" pitchFamily="18" charset="0"/>
                <a:cs typeface="Times New Roman" panose="02020603050405020304" pitchFamily="18" charset="0"/>
              </a:rPr>
              <a:t>st</a:t>
            </a:r>
            <a:r>
              <a:rPr lang="en-US" i="1" dirty="0" smtClean="0">
                <a:latin typeface="Times New Roman" panose="02020603050405020304" pitchFamily="18" charset="0"/>
                <a:cs typeface="Times New Roman" panose="02020603050405020304" pitchFamily="18" charset="0"/>
              </a:rPr>
              <a:t> Tennessee Infantry</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92737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990600"/>
            <a:ext cx="5029719" cy="3139321"/>
          </a:xfrm>
          <a:prstGeom prst="rect">
            <a:avLst/>
          </a:prstGeom>
          <a:noFill/>
        </p:spPr>
        <p:txBody>
          <a:bodyPr wrap="square" rtlCol="0">
            <a:spAutoFit/>
          </a:bodyPr>
          <a:lstStyle/>
          <a:p>
            <a:pPr marL="285750" indent="-285750">
              <a:buFontTx/>
              <a:buChar char="-"/>
            </a:pPr>
            <a:r>
              <a:rPr lang="en-US" b="1" dirty="0" smtClean="0"/>
              <a:t>Recruitment began following the Emancipation Proclamation in 1863</a:t>
            </a:r>
          </a:p>
          <a:p>
            <a:pPr marL="285750" indent="-285750">
              <a:buFontTx/>
              <a:buChar char="-"/>
            </a:pPr>
            <a:r>
              <a:rPr lang="en-US" dirty="0" smtClean="0"/>
              <a:t>The first regiment recruited was </a:t>
            </a:r>
            <a:r>
              <a:rPr lang="en-US" b="1" dirty="0" smtClean="0"/>
              <a:t>the 54</a:t>
            </a:r>
            <a:r>
              <a:rPr lang="en-US" b="1" baseline="30000" dirty="0" smtClean="0"/>
              <a:t>th</a:t>
            </a:r>
            <a:r>
              <a:rPr lang="en-US" b="1" dirty="0" smtClean="0"/>
              <a:t> Massachusetts</a:t>
            </a:r>
          </a:p>
          <a:p>
            <a:pPr marL="285750" indent="-285750">
              <a:buFontTx/>
              <a:buChar char="-"/>
            </a:pPr>
            <a:r>
              <a:rPr lang="en-US" dirty="0" smtClean="0"/>
              <a:t>175 regiments were recruited, including those made up of liberated former slaves in Southern states</a:t>
            </a:r>
          </a:p>
          <a:p>
            <a:pPr marL="285750" indent="-285750">
              <a:buFontTx/>
              <a:buChar char="-"/>
            </a:pPr>
            <a:r>
              <a:rPr lang="en-US" b="1" dirty="0" smtClean="0"/>
              <a:t>Were paid less than white troops </a:t>
            </a:r>
            <a:r>
              <a:rPr lang="en-US" dirty="0" smtClean="0"/>
              <a:t>until 1864</a:t>
            </a:r>
          </a:p>
          <a:p>
            <a:pPr marL="285750" indent="-285750">
              <a:buFontTx/>
              <a:buChar char="-"/>
            </a:pPr>
            <a:r>
              <a:rPr lang="en-US" dirty="0" smtClean="0"/>
              <a:t>Were more likely to be killed in battle, and few were ever captured.</a:t>
            </a:r>
          </a:p>
          <a:p>
            <a:pPr marL="285750" indent="-285750">
              <a:buFontTx/>
              <a:buChar char="-"/>
            </a:pPr>
            <a:r>
              <a:rPr lang="en-US" dirty="0" smtClean="0"/>
              <a:t>16 black soldiers earned the Medal of Honor.</a:t>
            </a:r>
            <a:endParaRPr lang="en-US" dirty="0"/>
          </a:p>
        </p:txBody>
      </p:sp>
      <p:pic>
        <p:nvPicPr>
          <p:cNvPr id="4100" name="Picture 4" descr="William Harvey Carney c18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719" y="860452"/>
            <a:ext cx="3733281" cy="5996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419600"/>
            <a:ext cx="4648200" cy="1938992"/>
          </a:xfrm>
          <a:prstGeom prst="rect">
            <a:avLst/>
          </a:prstGeom>
          <a:noFill/>
        </p:spPr>
        <p:txBody>
          <a:bodyPr wrap="square" rtlCol="0">
            <a:spAutoFit/>
          </a:bodyPr>
          <a:lstStyle/>
          <a:p>
            <a:r>
              <a:rPr lang="en-US" sz="2000" i="1" dirty="0" smtClean="0">
                <a:latin typeface="Garamond" panose="02020404030301010803" pitchFamily="18" charset="0"/>
              </a:rPr>
              <a:t>“Once </a:t>
            </a:r>
            <a:r>
              <a:rPr lang="en-US" sz="2000" i="1" dirty="0">
                <a:latin typeface="Garamond" panose="02020404030301010803" pitchFamily="18" charset="0"/>
              </a:rPr>
              <a:t>let the black man get upon his person the brass letter, U.S., let him get an eagle on his button, and a musket on his shoulder and bullets in his pocket, there is no power on earth that can deny that he has earned the right to citizenship</a:t>
            </a:r>
            <a:r>
              <a:rPr lang="en-US" sz="2000" i="1" dirty="0" smtClean="0">
                <a:latin typeface="Garamond" panose="02020404030301010803" pitchFamily="18" charset="0"/>
              </a:rPr>
              <a:t>.”</a:t>
            </a:r>
          </a:p>
          <a:p>
            <a:r>
              <a:rPr lang="en-US" sz="2000" i="1" dirty="0">
                <a:latin typeface="Garamond" panose="02020404030301010803" pitchFamily="18" charset="0"/>
              </a:rPr>
              <a:t>	</a:t>
            </a:r>
            <a:r>
              <a:rPr lang="en-US" sz="2000" i="1" dirty="0" smtClean="0">
                <a:latin typeface="Garamond" panose="02020404030301010803" pitchFamily="18" charset="0"/>
              </a:rPr>
              <a:t>		-Frederick Douglass</a:t>
            </a:r>
            <a:endParaRPr lang="en-US" sz="2000" i="1" dirty="0">
              <a:latin typeface="Garamond" panose="02020404030301010803" pitchFamily="18" charset="0"/>
            </a:endParaRPr>
          </a:p>
        </p:txBody>
      </p:sp>
      <p:sp>
        <p:nvSpPr>
          <p:cNvPr id="2" name="Title 1"/>
          <p:cNvSpPr>
            <a:spLocks noGrp="1"/>
          </p:cNvSpPr>
          <p:nvPr>
            <p:ph type="title"/>
          </p:nvPr>
        </p:nvSpPr>
        <p:spPr>
          <a:xfrm>
            <a:off x="457200" y="0"/>
            <a:ext cx="8229600" cy="1143000"/>
          </a:xfrm>
        </p:spPr>
        <p:txBody>
          <a:bodyPr/>
          <a:lstStyle/>
          <a:p>
            <a:r>
              <a:rPr lang="en-US" dirty="0" smtClean="0">
                <a:latin typeface="Times New Roman" panose="02020603050405020304" pitchFamily="18" charset="0"/>
                <a:cs typeface="Times New Roman" panose="02020603050405020304" pitchFamily="18" charset="0"/>
              </a:rPr>
              <a:t>US Colored Troops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9151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The Storming of Ft Wagner-lithograph by Kurz and Allison 18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54" y="-304800"/>
            <a:ext cx="10823719" cy="807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828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84355"/>
            <a:ext cx="5410200" cy="1938992"/>
          </a:xfrm>
          <a:prstGeom prst="rect">
            <a:avLst/>
          </a:prstGeom>
          <a:noFill/>
        </p:spPr>
        <p:txBody>
          <a:bodyPr wrap="square" rtlCol="0">
            <a:spAutoFit/>
          </a:bodyPr>
          <a:lstStyle/>
          <a:p>
            <a:r>
              <a:rPr lang="en-US" sz="2400" b="1" dirty="0" smtClean="0">
                <a:latin typeface="Garamond" panose="02020404030301010803" pitchFamily="18" charset="0"/>
              </a:rPr>
              <a:t>Pacific Railway Act (1862):  </a:t>
            </a:r>
            <a:r>
              <a:rPr lang="en-US" sz="2400" dirty="0" smtClean="0">
                <a:latin typeface="Garamond" panose="02020404030301010803" pitchFamily="18" charset="0"/>
              </a:rPr>
              <a:t>Provided Federal money and land subsidies to encourage the building of a transcontinental railroad to California. This would not be completed until 1869.</a:t>
            </a:r>
            <a:endParaRPr lang="en-US" sz="2400" dirty="0">
              <a:latin typeface="Garamond" panose="02020404030301010803" pitchFamily="18" charset="0"/>
            </a:endParaRPr>
          </a:p>
        </p:txBody>
      </p:sp>
      <p:pic>
        <p:nvPicPr>
          <p:cNvPr id="1026" name="Picture 2" descr="Union Pacific directors pose at the 100th Meridian, 247 miles west of Omaha, Neb. There were still many miles to go to reach Ogden, Ut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607"/>
            <a:ext cx="2816225" cy="27552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81400" y="3124200"/>
            <a:ext cx="5410200" cy="1569660"/>
          </a:xfrm>
          <a:prstGeom prst="rect">
            <a:avLst/>
          </a:prstGeom>
          <a:noFill/>
        </p:spPr>
        <p:txBody>
          <a:bodyPr wrap="square" rtlCol="0">
            <a:spAutoFit/>
          </a:bodyPr>
          <a:lstStyle/>
          <a:p>
            <a:r>
              <a:rPr lang="en-US" sz="2400" b="1" dirty="0" smtClean="0">
                <a:latin typeface="Garamond" panose="02020404030301010803" pitchFamily="18" charset="0"/>
              </a:rPr>
              <a:t>Morrill Land Grant Act (1862):  </a:t>
            </a:r>
            <a:r>
              <a:rPr lang="en-US" sz="2400" dirty="0" smtClean="0">
                <a:latin typeface="Garamond" panose="02020404030301010803" pitchFamily="18" charset="0"/>
              </a:rPr>
              <a:t>Provided land grants to states to finance the establishment of colleges specializing in agriculture and mechanical arts.</a:t>
            </a:r>
            <a:endParaRPr lang="en-US" sz="2400" dirty="0">
              <a:latin typeface="Garamond" panose="02020404030301010803" pitchFamily="18" charset="0"/>
            </a:endParaRPr>
          </a:p>
        </p:txBody>
      </p:sp>
      <p:pic>
        <p:nvPicPr>
          <p:cNvPr id="1028" name="Picture 4" descr="https://upload.wikimedia.org/wikipedia/commons/thumb/2/2d/Land_Grant_Colleges_Map.svg/800px-Land_Grant_Colleges_Map.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5267"/>
            <a:ext cx="3429000" cy="2648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 y="5213555"/>
            <a:ext cx="5410200" cy="1569660"/>
          </a:xfrm>
          <a:prstGeom prst="rect">
            <a:avLst/>
          </a:prstGeom>
          <a:noFill/>
        </p:spPr>
        <p:txBody>
          <a:bodyPr wrap="square" rtlCol="0">
            <a:spAutoFit/>
          </a:bodyPr>
          <a:lstStyle/>
          <a:p>
            <a:r>
              <a:rPr lang="en-US" sz="2400" b="1" dirty="0" smtClean="0">
                <a:latin typeface="Garamond" panose="02020404030301010803" pitchFamily="18" charset="0"/>
              </a:rPr>
              <a:t>Homestead Act (1862):  </a:t>
            </a:r>
            <a:r>
              <a:rPr lang="en-US" sz="2400" dirty="0" smtClean="0">
                <a:latin typeface="Garamond" panose="02020404030301010803" pitchFamily="18" charset="0"/>
              </a:rPr>
              <a:t>Provided 160 free acres to any non-rebelling head of household (or intended citizen) so long as they improved it and lived there five years.</a:t>
            </a:r>
            <a:endParaRPr lang="en-US" sz="2400" dirty="0">
              <a:latin typeface="Garamond" panose="02020404030301010803" pitchFamily="18" charset="0"/>
            </a:endParaRPr>
          </a:p>
        </p:txBody>
      </p:sp>
      <p:pic>
        <p:nvPicPr>
          <p:cNvPr id="1030" name="Picture 6" descr="https://apprend.io/wp-content/uploads/2018/12/THe-Homestead-Act-300x2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693860"/>
            <a:ext cx="28575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8758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1863 </a:t>
            </a:r>
            <a:endParaRPr lang="en-US" sz="6000" dirty="0">
              <a:latin typeface="Algerian" pitchFamily="82" charset="0"/>
            </a:endParaRPr>
          </a:p>
        </p:txBody>
      </p:sp>
      <p:pic>
        <p:nvPicPr>
          <p:cNvPr id="5" name="Picture 4" descr="120.34 Civil War Map - Colton - 1862.jpg"/>
          <p:cNvPicPr>
            <a:picLocks noChangeAspect="1"/>
          </p:cNvPicPr>
          <p:nvPr/>
        </p:nvPicPr>
        <p:blipFill>
          <a:blip r:embed="rId2" cstate="print"/>
          <a:stretch>
            <a:fillRect/>
          </a:stretch>
        </p:blipFill>
        <p:spPr>
          <a:xfrm>
            <a:off x="2209800" y="2486501"/>
            <a:ext cx="5105400" cy="4371499"/>
          </a:xfrm>
          <a:prstGeom prst="rect">
            <a:avLst/>
          </a:prstGeom>
        </p:spPr>
      </p:pic>
      <p:sp>
        <p:nvSpPr>
          <p:cNvPr id="7" name="TextBox 6"/>
          <p:cNvSpPr txBox="1"/>
          <p:nvPr/>
        </p:nvSpPr>
        <p:spPr>
          <a:xfrm>
            <a:off x="457200" y="914400"/>
            <a:ext cx="8686800" cy="1569660"/>
          </a:xfrm>
          <a:prstGeom prst="rect">
            <a:avLst/>
          </a:prstGeom>
          <a:noFill/>
        </p:spPr>
        <p:txBody>
          <a:bodyPr wrap="square" rtlCol="0">
            <a:spAutoFit/>
          </a:bodyPr>
          <a:lstStyle/>
          <a:p>
            <a:pPr algn="ctr"/>
            <a:r>
              <a:rPr lang="en-US" sz="3200" dirty="0" smtClean="0"/>
              <a:t>Northern Plan: </a:t>
            </a:r>
          </a:p>
          <a:p>
            <a:pPr algn="ctr"/>
            <a:r>
              <a:rPr lang="en-US" sz="3200" dirty="0" smtClean="0"/>
              <a:t>In the East: Capture Richmond!</a:t>
            </a:r>
          </a:p>
          <a:p>
            <a:pPr algn="ctr"/>
            <a:r>
              <a:rPr lang="en-US" sz="3200" dirty="0" smtClean="0"/>
              <a:t>In the West: Control the Mississippi River</a:t>
            </a:r>
          </a:p>
        </p:txBody>
      </p:sp>
      <p:sp>
        <p:nvSpPr>
          <p:cNvPr id="9" name="Down Arrow 8"/>
          <p:cNvSpPr/>
          <p:nvPr/>
        </p:nvSpPr>
        <p:spPr>
          <a:xfrm>
            <a:off x="5715000" y="4267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038600" y="4648200"/>
            <a:ext cx="3048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2841082">
            <a:off x="4068133" y="5677174"/>
            <a:ext cx="685800" cy="381000"/>
          </a:xfrm>
          <a:prstGeom prst="leftArrow">
            <a:avLst>
              <a:gd name="adj1" fmla="val 50000"/>
              <a:gd name="adj2" fmla="val 3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i="1" dirty="0" smtClean="0"/>
              <a:t>New States</a:t>
            </a:r>
            <a:endParaRPr lang="en-US" i="1" dirty="0"/>
          </a:p>
        </p:txBody>
      </p:sp>
      <p:sp>
        <p:nvSpPr>
          <p:cNvPr id="4" name="TextBox 3"/>
          <p:cNvSpPr txBox="1"/>
          <p:nvPr/>
        </p:nvSpPr>
        <p:spPr>
          <a:xfrm>
            <a:off x="228600" y="1295400"/>
            <a:ext cx="8915400" cy="4524315"/>
          </a:xfrm>
          <a:prstGeom prst="rect">
            <a:avLst/>
          </a:prstGeom>
          <a:noFill/>
        </p:spPr>
        <p:txBody>
          <a:bodyPr wrap="square" rtlCol="0">
            <a:spAutoFit/>
          </a:bodyPr>
          <a:lstStyle/>
          <a:p>
            <a:r>
              <a:rPr lang="en-US" sz="4800" dirty="0" smtClean="0">
                <a:latin typeface="Monotype Corsiva" pitchFamily="66" charset="0"/>
              </a:rPr>
              <a:t>35) West Virginia</a:t>
            </a:r>
          </a:p>
          <a:p>
            <a:endParaRPr lang="en-US" sz="4800" dirty="0" smtClean="0"/>
          </a:p>
          <a:p>
            <a:endParaRPr lang="en-US" sz="4800" dirty="0" smtClean="0"/>
          </a:p>
          <a:p>
            <a:endParaRPr lang="en-US" sz="4800" dirty="0" smtClean="0"/>
          </a:p>
          <a:p>
            <a:r>
              <a:rPr lang="en-US" sz="4800" dirty="0" smtClean="0"/>
              <a:t>				</a:t>
            </a:r>
          </a:p>
          <a:p>
            <a:r>
              <a:rPr lang="en-US" sz="4800" dirty="0" smtClean="0">
                <a:latin typeface="Monotype Corsiva" pitchFamily="66" charset="0"/>
              </a:rPr>
              <a:t>					36) Nevada</a:t>
            </a:r>
          </a:p>
        </p:txBody>
      </p:sp>
      <p:pic>
        <p:nvPicPr>
          <p:cNvPr id="10" name="Picture 9" descr="nevada.jpg"/>
          <p:cNvPicPr>
            <a:picLocks noChangeAspect="1"/>
          </p:cNvPicPr>
          <p:nvPr/>
        </p:nvPicPr>
        <p:blipFill>
          <a:blip r:embed="rId2" cstate="print"/>
          <a:stretch>
            <a:fillRect/>
          </a:stretch>
        </p:blipFill>
        <p:spPr>
          <a:xfrm>
            <a:off x="304800" y="3581400"/>
            <a:ext cx="3962400" cy="2971800"/>
          </a:xfrm>
          <a:prstGeom prst="rect">
            <a:avLst/>
          </a:prstGeom>
        </p:spPr>
      </p:pic>
      <p:pic>
        <p:nvPicPr>
          <p:cNvPr id="11" name="Picture 10" descr="westvirginia.jpg"/>
          <p:cNvPicPr>
            <a:picLocks noChangeAspect="1"/>
          </p:cNvPicPr>
          <p:nvPr/>
        </p:nvPicPr>
        <p:blipFill>
          <a:blip r:embed="rId3" cstate="print"/>
          <a:stretch>
            <a:fillRect/>
          </a:stretch>
        </p:blipFill>
        <p:spPr>
          <a:xfrm>
            <a:off x="4572000" y="990600"/>
            <a:ext cx="4359044" cy="2908300"/>
          </a:xfrm>
          <a:prstGeom prst="rect">
            <a:avLst/>
          </a:prstGeom>
        </p:spPr>
      </p:pic>
      <p:pic>
        <p:nvPicPr>
          <p:cNvPr id="8" name="Picture 7" descr="641px-Abraham_Lincoln_Signature.svg.png"/>
          <p:cNvPicPr>
            <a:picLocks noChangeAspect="1"/>
          </p:cNvPicPr>
          <p:nvPr/>
        </p:nvPicPr>
        <p:blipFill>
          <a:blip r:embed="rId4" cstate="print"/>
          <a:stretch>
            <a:fillRect/>
          </a:stretch>
        </p:blipFill>
        <p:spPr>
          <a:xfrm>
            <a:off x="31955" y="0"/>
            <a:ext cx="2330245" cy="501675"/>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099" y="435168"/>
            <a:ext cx="201850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tx1"/>
                  </a:solidFill>
                </a:ln>
                <a:solidFill>
                  <a:srgbClr val="FF0000"/>
                </a:solidFill>
                <a:effectLst/>
                <a:latin typeface="Algerian" pitchFamily="82" charset="0"/>
              </a:rPr>
              <a:t>1863 </a:t>
            </a:r>
            <a:endParaRPr lang="en-US" sz="5400" b="1" cap="none" spc="0" dirty="0">
              <a:ln>
                <a:solidFill>
                  <a:schemeClr val="tx1"/>
                </a:solidFill>
              </a:ln>
              <a:solidFill>
                <a:srgbClr val="FF0000"/>
              </a:solidFill>
              <a:effectLst/>
            </a:endParaRPr>
          </a:p>
        </p:txBody>
      </p:sp>
      <p:sp>
        <p:nvSpPr>
          <p:cNvPr id="16" name="Explosion 2 15"/>
          <p:cNvSpPr/>
          <p:nvPr/>
        </p:nvSpPr>
        <p:spPr>
          <a:xfrm>
            <a:off x="6912664" y="18288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2152" y="1259828"/>
            <a:ext cx="3466302" cy="4832092"/>
          </a:xfrm>
          <a:prstGeom prst="rect">
            <a:avLst/>
          </a:prstGeom>
          <a:solidFill>
            <a:schemeClr val="bg1"/>
          </a:solidFill>
          <a:ln>
            <a:solidFill>
              <a:schemeClr val="tx1"/>
            </a:solidFill>
          </a:ln>
        </p:spPr>
        <p:txBody>
          <a:bodyPr wrap="square" rtlCol="0">
            <a:spAutoFit/>
          </a:bodyPr>
          <a:lstStyle/>
          <a:p>
            <a:r>
              <a:rPr lang="en-US" sz="2200" b="1" dirty="0" smtClean="0">
                <a:latin typeface="Garamond" panose="02020404030301010803" pitchFamily="18" charset="0"/>
              </a:rPr>
              <a:t>The East:</a:t>
            </a:r>
          </a:p>
          <a:p>
            <a:r>
              <a:rPr lang="en-US" sz="2200" dirty="0" smtClean="0">
                <a:latin typeface="Garamond" panose="02020404030301010803" pitchFamily="18" charset="0"/>
              </a:rPr>
              <a:t>-After a failed Union invasion of Virginia (Chancellorsville), General Lee invades the North and is defeated at Gettysburg, PA</a:t>
            </a:r>
          </a:p>
          <a:p>
            <a:r>
              <a:rPr lang="en-US" sz="2200" b="1" dirty="0" smtClean="0">
                <a:latin typeface="Garamond" panose="02020404030301010803" pitchFamily="18" charset="0"/>
              </a:rPr>
              <a:t>The West:</a:t>
            </a:r>
          </a:p>
          <a:p>
            <a:r>
              <a:rPr lang="en-US" sz="2200" dirty="0">
                <a:latin typeface="Garamond" panose="02020404030301010803" pitchFamily="18" charset="0"/>
              </a:rPr>
              <a:t>-Union victory at Vicksburg, Mississippi</a:t>
            </a:r>
          </a:p>
          <a:p>
            <a:r>
              <a:rPr lang="en-US" sz="2200" dirty="0" smtClean="0">
                <a:latin typeface="Garamond" panose="02020404030301010803" pitchFamily="18" charset="0"/>
              </a:rPr>
              <a:t>-Union captures Chattanooga, Tennessee</a:t>
            </a:r>
            <a:endParaRPr lang="en-US" sz="2200" dirty="0">
              <a:latin typeface="Garamond" panose="02020404030301010803" pitchFamily="18" charset="0"/>
            </a:endParaRPr>
          </a:p>
          <a:p>
            <a:r>
              <a:rPr lang="en-US" sz="2200" b="1" dirty="0" smtClean="0">
                <a:latin typeface="Garamond" panose="02020404030301010803" pitchFamily="18" charset="0"/>
              </a:rPr>
              <a:t>Vicksburg and Gettysburg are the major turning points of the Civil War.</a:t>
            </a:r>
          </a:p>
        </p:txBody>
      </p:sp>
      <p:sp>
        <p:nvSpPr>
          <p:cNvPr id="11" name="Explosion 2 10"/>
          <p:cNvSpPr/>
          <p:nvPr/>
        </p:nvSpPr>
        <p:spPr>
          <a:xfrm>
            <a:off x="6922603" y="2524535"/>
            <a:ext cx="381000" cy="304800"/>
          </a:xfrm>
          <a:prstGeom prst="irregularSeal2">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2 16"/>
          <p:cNvSpPr/>
          <p:nvPr/>
        </p:nvSpPr>
        <p:spPr>
          <a:xfrm>
            <a:off x="3695700" y="49530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xplosion 2 17"/>
          <p:cNvSpPr/>
          <p:nvPr/>
        </p:nvSpPr>
        <p:spPr>
          <a:xfrm>
            <a:off x="5257800" y="38100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49829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8" name="TextBox 7"/>
          <p:cNvSpPr txBox="1"/>
          <p:nvPr/>
        </p:nvSpPr>
        <p:spPr>
          <a:xfrm>
            <a:off x="1371600" y="4795897"/>
            <a:ext cx="5105400" cy="2062103"/>
          </a:xfrm>
          <a:prstGeom prst="rect">
            <a:avLst/>
          </a:prstGeom>
          <a:solidFill>
            <a:schemeClr val="bg1"/>
          </a:solidFill>
        </p:spPr>
        <p:txBody>
          <a:bodyPr wrap="square" rtlCol="0">
            <a:spAutoFit/>
          </a:bodyPr>
          <a:lstStyle/>
          <a:p>
            <a:pPr algn="ctr"/>
            <a:r>
              <a:rPr lang="en-US" sz="3200" b="1" dirty="0" smtClean="0"/>
              <a:t>Spring: Union defeated at Chancellorsville, VA. Conf. General Stonewall Jackson dies.</a:t>
            </a:r>
            <a:endParaRPr lang="en-US" sz="32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6858000" y="24384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eneral-Hooker-001.jpg"/>
          <p:cNvPicPr>
            <a:picLocks noChangeAspect="1"/>
          </p:cNvPicPr>
          <p:nvPr/>
        </p:nvPicPr>
        <p:blipFill>
          <a:blip r:embed="rId3" cstate="print"/>
          <a:stretch>
            <a:fillRect/>
          </a:stretch>
        </p:blipFill>
        <p:spPr>
          <a:xfrm>
            <a:off x="6777946" y="4343400"/>
            <a:ext cx="2366054" cy="3429000"/>
          </a:xfrm>
          <a:prstGeom prst="rect">
            <a:avLst/>
          </a:prstGeom>
        </p:spPr>
      </p:pic>
      <p:pic>
        <p:nvPicPr>
          <p:cNvPr id="12" name="Picture 11" descr="End_of_a_Legend.jpg"/>
          <p:cNvPicPr>
            <a:picLocks noChangeAspect="1"/>
          </p:cNvPicPr>
          <p:nvPr/>
        </p:nvPicPr>
        <p:blipFill>
          <a:blip r:embed="rId4" cstate="print"/>
          <a:stretch>
            <a:fillRect/>
          </a:stretch>
        </p:blipFill>
        <p:spPr>
          <a:xfrm>
            <a:off x="0" y="838200"/>
            <a:ext cx="5457294" cy="3429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8" name="TextBox 7"/>
          <p:cNvSpPr txBox="1"/>
          <p:nvPr/>
        </p:nvSpPr>
        <p:spPr>
          <a:xfrm>
            <a:off x="-152400" y="457200"/>
            <a:ext cx="5105400" cy="2246769"/>
          </a:xfrm>
          <a:prstGeom prst="rect">
            <a:avLst/>
          </a:prstGeom>
          <a:solidFill>
            <a:schemeClr val="bg1"/>
          </a:solidFill>
        </p:spPr>
        <p:txBody>
          <a:bodyPr wrap="square" rtlCol="0">
            <a:spAutoFit/>
          </a:bodyPr>
          <a:lstStyle/>
          <a:p>
            <a:pPr algn="ctr"/>
            <a:r>
              <a:rPr lang="en-US" sz="2800" b="1" dirty="0" smtClean="0"/>
              <a:t>Summer: MAJOR Union victories at Gettysburg, PA (largest battle in American History) and Vicksburg, MS – the turning points of the war </a:t>
            </a:r>
            <a:endParaRPr lang="en-US" sz="28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6858000" y="17526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2 10"/>
          <p:cNvSpPr/>
          <p:nvPr/>
        </p:nvSpPr>
        <p:spPr>
          <a:xfrm>
            <a:off x="3733800" y="49530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neral-Grant.jpg"/>
          <p:cNvPicPr>
            <a:picLocks noChangeAspect="1"/>
          </p:cNvPicPr>
          <p:nvPr/>
        </p:nvPicPr>
        <p:blipFill>
          <a:blip r:embed="rId3" cstate="print"/>
          <a:stretch>
            <a:fillRect/>
          </a:stretch>
        </p:blipFill>
        <p:spPr>
          <a:xfrm>
            <a:off x="381000" y="2743200"/>
            <a:ext cx="2594919" cy="3810000"/>
          </a:xfrm>
          <a:prstGeom prst="rect">
            <a:avLst/>
          </a:prstGeom>
        </p:spPr>
      </p:pic>
      <p:pic>
        <p:nvPicPr>
          <p:cNvPr id="13" name="Picture 12" descr="George_Meade_-_Brady-Handy.jpg"/>
          <p:cNvPicPr>
            <a:picLocks noChangeAspect="1"/>
          </p:cNvPicPr>
          <p:nvPr/>
        </p:nvPicPr>
        <p:blipFill>
          <a:blip r:embed="rId4" cstate="print"/>
          <a:stretch>
            <a:fillRect/>
          </a:stretch>
        </p:blipFill>
        <p:spPr>
          <a:xfrm>
            <a:off x="6629400" y="2895600"/>
            <a:ext cx="2286000" cy="3618728"/>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vicksburg.jpg"/>
          <p:cNvPicPr>
            <a:picLocks noChangeAspect="1"/>
          </p:cNvPicPr>
          <p:nvPr/>
        </p:nvPicPr>
        <p:blipFill>
          <a:blip r:embed="rId2" cstate="print"/>
          <a:stretch>
            <a:fillRect/>
          </a:stretch>
        </p:blipFill>
        <p:spPr>
          <a:xfrm>
            <a:off x="0" y="0"/>
            <a:ext cx="9144000" cy="6125766"/>
          </a:xfrm>
          <a:prstGeom prst="rect">
            <a:avLst/>
          </a:prstGeom>
        </p:spPr>
      </p:pic>
      <p:sp>
        <p:nvSpPr>
          <p:cNvPr id="9" name="TextBox 8"/>
          <p:cNvSpPr txBox="1"/>
          <p:nvPr/>
        </p:nvSpPr>
        <p:spPr>
          <a:xfrm>
            <a:off x="609600" y="6172200"/>
            <a:ext cx="1088311" cy="369332"/>
          </a:xfrm>
          <a:prstGeom prst="rect">
            <a:avLst/>
          </a:prstGeom>
          <a:noFill/>
        </p:spPr>
        <p:txBody>
          <a:bodyPr wrap="none" rtlCol="0">
            <a:spAutoFit/>
          </a:bodyPr>
          <a:lstStyle/>
          <a:p>
            <a:r>
              <a:rPr lang="en-US" dirty="0" smtClean="0">
                <a:solidFill>
                  <a:schemeClr val="bg1"/>
                </a:solidFill>
              </a:rPr>
              <a:t>Vicksburg</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mapsofthepast.com/mm5/graphics/00000001/magic/PAGE000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8112" y="-3191313"/>
            <a:ext cx="8915400" cy="13012025"/>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6934200" y="5598467"/>
            <a:ext cx="14478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0" y="5496579"/>
            <a:ext cx="533400" cy="584775"/>
          </a:xfrm>
          <a:prstGeom prst="rect">
            <a:avLst/>
          </a:prstGeom>
          <a:noFill/>
        </p:spPr>
        <p:txBody>
          <a:bodyPr wrap="square" rtlCol="0">
            <a:spAutoFit/>
          </a:bodyPr>
          <a:lstStyle/>
          <a:p>
            <a:r>
              <a:rPr lang="en-US" sz="3200" dirty="0" smtClean="0">
                <a:latin typeface="Algerian" panose="04020705040A02060702" pitchFamily="82" charset="0"/>
              </a:rPr>
              <a:t>N</a:t>
            </a:r>
            <a:endParaRPr lang="en-US" sz="3200" dirty="0">
              <a:latin typeface="Algerian" panose="04020705040A02060702" pitchFamily="82" charset="0"/>
            </a:endParaRPr>
          </a:p>
        </p:txBody>
      </p:sp>
    </p:spTree>
    <p:extLst>
      <p:ext uri="{BB962C8B-B14F-4D97-AF65-F5344CB8AC3E}">
        <p14:creationId xmlns:p14="http://schemas.microsoft.com/office/powerpoint/2010/main" val="2407114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ro_of_Little_Round_Top.jpg"/>
          <p:cNvPicPr>
            <a:picLocks noChangeAspect="1"/>
          </p:cNvPicPr>
          <p:nvPr/>
        </p:nvPicPr>
        <p:blipFill>
          <a:blip r:embed="rId2" cstate="print"/>
          <a:stretch>
            <a:fillRect/>
          </a:stretch>
        </p:blipFill>
        <p:spPr>
          <a:xfrm>
            <a:off x="609600" y="685800"/>
            <a:ext cx="8041206" cy="5334000"/>
          </a:xfrm>
          <a:prstGeom prst="rect">
            <a:avLst/>
          </a:prstGeom>
        </p:spPr>
      </p:pic>
      <p:sp>
        <p:nvSpPr>
          <p:cNvPr id="3" name="TextBox 2"/>
          <p:cNvSpPr txBox="1"/>
          <p:nvPr/>
        </p:nvSpPr>
        <p:spPr>
          <a:xfrm>
            <a:off x="609600" y="6172200"/>
            <a:ext cx="4219104" cy="369332"/>
          </a:xfrm>
          <a:prstGeom prst="rect">
            <a:avLst/>
          </a:prstGeom>
          <a:noFill/>
        </p:spPr>
        <p:txBody>
          <a:bodyPr wrap="none" rtlCol="0">
            <a:spAutoFit/>
          </a:bodyPr>
          <a:lstStyle/>
          <a:p>
            <a:r>
              <a:rPr lang="en-US" dirty="0" smtClean="0">
                <a:solidFill>
                  <a:schemeClr val="bg1"/>
                </a:solidFill>
              </a:rPr>
              <a:t>20</a:t>
            </a:r>
            <a:r>
              <a:rPr lang="en-US" baseline="30000" dirty="0" smtClean="0">
                <a:solidFill>
                  <a:schemeClr val="bg1"/>
                </a:solidFill>
              </a:rPr>
              <a:t>th</a:t>
            </a:r>
            <a:r>
              <a:rPr lang="en-US" dirty="0" smtClean="0">
                <a:solidFill>
                  <a:schemeClr val="bg1"/>
                </a:solidFill>
              </a:rPr>
              <a:t> Maine at Little Round Top - Gettysburg</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eith-rocco-hell-for-glory-picketts-charge.jpg"/>
          <p:cNvPicPr>
            <a:picLocks noChangeAspect="1"/>
          </p:cNvPicPr>
          <p:nvPr/>
        </p:nvPicPr>
        <p:blipFill>
          <a:blip r:embed="rId2" cstate="print"/>
          <a:stretch>
            <a:fillRect/>
          </a:stretch>
        </p:blipFill>
        <p:spPr>
          <a:xfrm>
            <a:off x="609600" y="914400"/>
            <a:ext cx="7914807" cy="4876800"/>
          </a:xfrm>
          <a:prstGeom prst="rect">
            <a:avLst/>
          </a:prstGeom>
        </p:spPr>
      </p:pic>
      <p:sp>
        <p:nvSpPr>
          <p:cNvPr id="3" name="TextBox 2"/>
          <p:cNvSpPr txBox="1"/>
          <p:nvPr/>
        </p:nvSpPr>
        <p:spPr>
          <a:xfrm>
            <a:off x="609600" y="6172200"/>
            <a:ext cx="2873735" cy="369332"/>
          </a:xfrm>
          <a:prstGeom prst="rect">
            <a:avLst/>
          </a:prstGeom>
          <a:noFill/>
        </p:spPr>
        <p:txBody>
          <a:bodyPr wrap="none" rtlCol="0">
            <a:spAutoFit/>
          </a:bodyPr>
          <a:lstStyle/>
          <a:p>
            <a:r>
              <a:rPr lang="en-US" dirty="0" smtClean="0">
                <a:solidFill>
                  <a:schemeClr val="bg1"/>
                </a:solidFill>
              </a:rPr>
              <a:t>Pickett’s Charge - Gettysburg</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8" name="TextBox 7"/>
          <p:cNvSpPr txBox="1"/>
          <p:nvPr/>
        </p:nvSpPr>
        <p:spPr>
          <a:xfrm>
            <a:off x="1447800" y="5410200"/>
            <a:ext cx="5105400" cy="1077218"/>
          </a:xfrm>
          <a:prstGeom prst="rect">
            <a:avLst/>
          </a:prstGeom>
          <a:solidFill>
            <a:schemeClr val="bg1"/>
          </a:solidFill>
        </p:spPr>
        <p:txBody>
          <a:bodyPr wrap="square" rtlCol="0">
            <a:spAutoFit/>
          </a:bodyPr>
          <a:lstStyle/>
          <a:p>
            <a:pPr algn="ctr"/>
            <a:r>
              <a:rPr lang="en-US" sz="3200" b="1" dirty="0" smtClean="0"/>
              <a:t>Fall: Union Gen. Grant captures Chattanooga, TN</a:t>
            </a:r>
            <a:endParaRPr lang="en-US" sz="32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5181600" y="38100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W-085-Battle-Above.jpg"/>
          <p:cNvPicPr>
            <a:picLocks noChangeAspect="1"/>
          </p:cNvPicPr>
          <p:nvPr/>
        </p:nvPicPr>
        <p:blipFill>
          <a:blip r:embed="rId3" cstate="print"/>
          <a:stretch>
            <a:fillRect/>
          </a:stretch>
        </p:blipFill>
        <p:spPr>
          <a:xfrm>
            <a:off x="-304800" y="228600"/>
            <a:ext cx="5410200" cy="3408426"/>
          </a:xfrm>
          <a:prstGeom prst="rect">
            <a:avLst/>
          </a:prstGeo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1863 </a:t>
            </a:r>
            <a:endParaRPr lang="en-US" sz="6000" dirty="0">
              <a:latin typeface="Algerian" pitchFamily="82" charset="0"/>
            </a:endParaRPr>
          </a:p>
        </p:txBody>
      </p:sp>
      <p:sp>
        <p:nvSpPr>
          <p:cNvPr id="3" name="TextBox 2"/>
          <p:cNvSpPr txBox="1"/>
          <p:nvPr/>
        </p:nvSpPr>
        <p:spPr>
          <a:xfrm>
            <a:off x="228600" y="5780782"/>
            <a:ext cx="8686800" cy="584775"/>
          </a:xfrm>
          <a:prstGeom prst="rect">
            <a:avLst/>
          </a:prstGeom>
          <a:noFill/>
        </p:spPr>
        <p:txBody>
          <a:bodyPr wrap="square" rtlCol="0">
            <a:spAutoFit/>
          </a:bodyPr>
          <a:lstStyle/>
          <a:p>
            <a:pPr algn="ctr"/>
            <a:r>
              <a:rPr lang="en-US" sz="3200" dirty="0" smtClean="0"/>
              <a:t>November: Lincoln delivers the Gettysburg Address</a:t>
            </a:r>
            <a:endParaRPr lang="en-US" sz="3200" dirty="0"/>
          </a:p>
        </p:txBody>
      </p:sp>
      <p:pic>
        <p:nvPicPr>
          <p:cNvPr id="5" name="Picture 4" descr="Gettysburg_Address.jpg">
            <a:hlinkClick r:id="rId2"/>
          </p:cNvPr>
          <p:cNvPicPr>
            <a:picLocks noChangeAspect="1"/>
          </p:cNvPicPr>
          <p:nvPr/>
        </p:nvPicPr>
        <p:blipFill>
          <a:blip r:embed="rId3" cstate="print"/>
          <a:stretch>
            <a:fillRect/>
          </a:stretch>
        </p:blipFill>
        <p:spPr>
          <a:xfrm>
            <a:off x="2057400" y="914400"/>
            <a:ext cx="4991100" cy="4957826"/>
          </a:xfrm>
          <a:prstGeom prst="rect">
            <a:avLst/>
          </a:prstGeom>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be.jpg"/>
          <p:cNvPicPr>
            <a:picLocks noChangeAspect="1"/>
          </p:cNvPicPr>
          <p:nvPr/>
        </p:nvPicPr>
        <p:blipFill>
          <a:blip r:embed="rId2" cstate="print"/>
          <a:stretch>
            <a:fillRect/>
          </a:stretch>
        </p:blipFill>
        <p:spPr>
          <a:xfrm>
            <a:off x="1676400" y="304800"/>
            <a:ext cx="5486400" cy="6015068"/>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normAutofit/>
          </a:bodyPr>
          <a:lstStyle/>
          <a:p>
            <a:r>
              <a:rPr lang="en-US" sz="6600" dirty="0" smtClean="0">
                <a:solidFill>
                  <a:schemeClr val="tx1">
                    <a:lumMod val="75000"/>
                    <a:lumOff val="25000"/>
                  </a:schemeClr>
                </a:solidFill>
                <a:latin typeface="Algerian" pitchFamily="82" charset="0"/>
              </a:rPr>
              <a:t>The Civil War</a:t>
            </a:r>
            <a:endParaRPr lang="en-US" sz="6600" dirty="0">
              <a:solidFill>
                <a:schemeClr val="tx1">
                  <a:lumMod val="75000"/>
                  <a:lumOff val="25000"/>
                </a:schemeClr>
              </a:solidFill>
              <a:latin typeface="Algerian" pitchFamily="82" charset="0"/>
            </a:endParaRPr>
          </a:p>
        </p:txBody>
      </p:sp>
      <p:sp>
        <p:nvSpPr>
          <p:cNvPr id="3" name="Subtitle 2"/>
          <p:cNvSpPr>
            <a:spLocks noGrp="1"/>
          </p:cNvSpPr>
          <p:nvPr>
            <p:ph type="subTitle" idx="1"/>
          </p:nvPr>
        </p:nvSpPr>
        <p:spPr>
          <a:xfrm>
            <a:off x="1524000" y="1600200"/>
            <a:ext cx="6400800" cy="1752600"/>
          </a:xfrm>
        </p:spPr>
        <p:txBody>
          <a:bodyPr/>
          <a:lstStyle/>
          <a:p>
            <a:r>
              <a:rPr lang="en-US" dirty="0" smtClean="0">
                <a:solidFill>
                  <a:schemeClr val="tx1">
                    <a:lumMod val="75000"/>
                    <a:lumOff val="25000"/>
                  </a:schemeClr>
                </a:solidFill>
                <a:latin typeface="Algerian" pitchFamily="82" charset="0"/>
              </a:rPr>
              <a:t>1861-1865</a:t>
            </a:r>
            <a:endParaRPr lang="en-US" dirty="0">
              <a:solidFill>
                <a:schemeClr val="tx1">
                  <a:lumMod val="75000"/>
                  <a:lumOff val="25000"/>
                </a:schemeClr>
              </a:solidFill>
              <a:latin typeface="Algerian" pitchFamily="82" charset="0"/>
            </a:endParaRPr>
          </a:p>
        </p:txBody>
      </p:sp>
      <p:pic>
        <p:nvPicPr>
          <p:cNvPr id="4" name="Picture 3" descr="gettysburg.jpg">
            <a:hlinkClick r:id="rId2"/>
          </p:cNvPr>
          <p:cNvPicPr>
            <a:picLocks noChangeAspect="1"/>
          </p:cNvPicPr>
          <p:nvPr/>
        </p:nvPicPr>
        <p:blipFill>
          <a:blip r:embed="rId3" cstate="print"/>
          <a:stretch>
            <a:fillRect/>
          </a:stretch>
        </p:blipFill>
        <p:spPr>
          <a:xfrm>
            <a:off x="304800" y="2286000"/>
            <a:ext cx="8572500" cy="4572000"/>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026456"/>
            <a:ext cx="8305800" cy="2831544"/>
          </a:xfrm>
          <a:prstGeom prst="rect">
            <a:avLst/>
          </a:prstGeom>
          <a:noFill/>
        </p:spPr>
        <p:txBody>
          <a:bodyPr wrap="square" rtlCol="0">
            <a:spAutoFit/>
          </a:bodyPr>
          <a:lstStyle/>
          <a:p>
            <a:r>
              <a:rPr lang="en-US" sz="3200" b="1" dirty="0" smtClean="0">
                <a:latin typeface="Bell MT" pitchFamily="18" charset="0"/>
              </a:rPr>
              <a:t>Four score and seven years ago our fathers brought forth on this continent, a new nation, conceived in Liberty, and dedicated to the proposition that all men are created equal. </a:t>
            </a:r>
            <a:endParaRPr lang="en-US" sz="3200" dirty="0" smtClean="0">
              <a:latin typeface="Bell MT" pitchFamily="18" charset="0"/>
            </a:endParaRPr>
          </a:p>
          <a:p>
            <a:endParaRPr lang="en-US" dirty="0"/>
          </a:p>
        </p:txBody>
      </p:sp>
      <p:pic>
        <p:nvPicPr>
          <p:cNvPr id="4" name="Picture 3" descr="signing.jpg"/>
          <p:cNvPicPr>
            <a:picLocks noChangeAspect="1"/>
          </p:cNvPicPr>
          <p:nvPr/>
        </p:nvPicPr>
        <p:blipFill>
          <a:blip r:embed="rId2" cstate="print"/>
          <a:stretch>
            <a:fillRect/>
          </a:stretch>
        </p:blipFill>
        <p:spPr>
          <a:xfrm>
            <a:off x="1752600" y="304800"/>
            <a:ext cx="5638800" cy="3608832"/>
          </a:xfrm>
          <a:prstGeom prst="rect">
            <a:avLst/>
          </a:prstGeo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267200"/>
            <a:ext cx="8153400" cy="2954655"/>
          </a:xfrm>
          <a:prstGeom prst="rect">
            <a:avLst/>
          </a:prstGeom>
          <a:noFill/>
        </p:spPr>
        <p:txBody>
          <a:bodyPr wrap="square" rtlCol="0">
            <a:spAutoFit/>
          </a:bodyPr>
          <a:lstStyle/>
          <a:p>
            <a:r>
              <a:rPr lang="en-US" sz="2400" b="1" dirty="0" smtClean="0">
                <a:latin typeface="Bell MT" pitchFamily="18" charset="0"/>
              </a:rPr>
              <a:t>Now we are engaged in a great civil war, testing whether that nation, or any nation so conceived and so dedicated, can long endure. We are met on a great battle-field of that war. We have come to dedicate a portion of that field, as a final resting place for those who here gave their lives that that nation might live. It is altogether fitting and proper that we should do this. </a:t>
            </a:r>
            <a:endParaRPr lang="en-US" sz="2400" dirty="0" smtClean="0">
              <a:latin typeface="Bell MT" pitchFamily="18" charset="0"/>
            </a:endParaRPr>
          </a:p>
          <a:p>
            <a:endParaRPr lang="en-US" dirty="0"/>
          </a:p>
        </p:txBody>
      </p:sp>
      <p:pic>
        <p:nvPicPr>
          <p:cNvPr id="6" name="Picture 5" descr="battle-of-gettysburg-1.jpg"/>
          <p:cNvPicPr>
            <a:picLocks noChangeAspect="1"/>
          </p:cNvPicPr>
          <p:nvPr/>
        </p:nvPicPr>
        <p:blipFill>
          <a:blip r:embed="rId2" cstate="print"/>
          <a:stretch>
            <a:fillRect/>
          </a:stretch>
        </p:blipFill>
        <p:spPr>
          <a:xfrm>
            <a:off x="1752600" y="457200"/>
            <a:ext cx="5486400" cy="3662172"/>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267200"/>
            <a:ext cx="8153400" cy="2308324"/>
          </a:xfrm>
          <a:prstGeom prst="rect">
            <a:avLst/>
          </a:prstGeom>
          <a:noFill/>
        </p:spPr>
        <p:txBody>
          <a:bodyPr wrap="square" rtlCol="0">
            <a:spAutoFit/>
          </a:bodyPr>
          <a:lstStyle/>
          <a:p>
            <a:r>
              <a:rPr lang="en-US" sz="2400" b="1" dirty="0" smtClean="0">
                <a:latin typeface="Bell MT" pitchFamily="18" charset="0"/>
              </a:rPr>
              <a:t>But, in a larger sense, we can not dedicate -- we can not consecrate -- we can not hallow -- this ground. The brave men, living and dead, who struggled here, have consecrated it, far above our poor power to add or detract. </a:t>
            </a:r>
          </a:p>
          <a:p>
            <a:r>
              <a:rPr lang="en-US" sz="2400" b="1" dirty="0" smtClean="0">
                <a:latin typeface="Bell MT" pitchFamily="18" charset="0"/>
              </a:rPr>
              <a:t>The world will little note, nor long remember what we say here, but it can never forget what they did here.</a:t>
            </a:r>
            <a:endParaRPr lang="en-US" dirty="0"/>
          </a:p>
        </p:txBody>
      </p:sp>
      <p:pic>
        <p:nvPicPr>
          <p:cNvPr id="4" name="Picture 3" descr="Gettysburg_General_Armistead_Picketts_Charge.jpg"/>
          <p:cNvPicPr>
            <a:picLocks noChangeAspect="1"/>
          </p:cNvPicPr>
          <p:nvPr/>
        </p:nvPicPr>
        <p:blipFill>
          <a:blip r:embed="rId2" cstate="print"/>
          <a:stretch>
            <a:fillRect/>
          </a:stretch>
        </p:blipFill>
        <p:spPr>
          <a:xfrm>
            <a:off x="2209800" y="304800"/>
            <a:ext cx="4343400" cy="3800475"/>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267200"/>
            <a:ext cx="8153400" cy="2308324"/>
          </a:xfrm>
          <a:prstGeom prst="rect">
            <a:avLst/>
          </a:prstGeom>
          <a:noFill/>
        </p:spPr>
        <p:txBody>
          <a:bodyPr wrap="square" rtlCol="0">
            <a:spAutoFit/>
          </a:bodyPr>
          <a:lstStyle/>
          <a:p>
            <a:r>
              <a:rPr lang="en-US" sz="2400" b="1" dirty="0" smtClean="0">
                <a:latin typeface="Bell MT" pitchFamily="18" charset="0"/>
              </a:rPr>
              <a:t>It is for us the living, rather, to be dedicated here to the unfinished work which they who fought here have thus far so nobly advanced. It is rather for us to be here dedicated to the great task remaining before us -- that from these honored dead we take increased devotion to that cause for which they gave the last full measure of devotion…</a:t>
            </a:r>
            <a:endParaRPr lang="en-US" dirty="0"/>
          </a:p>
        </p:txBody>
      </p:sp>
      <p:pic>
        <p:nvPicPr>
          <p:cNvPr id="6" name="Picture 5" descr="union_soldier.jpg"/>
          <p:cNvPicPr>
            <a:picLocks noChangeAspect="1"/>
          </p:cNvPicPr>
          <p:nvPr/>
        </p:nvPicPr>
        <p:blipFill>
          <a:blip r:embed="rId2" cstate="print"/>
          <a:stretch>
            <a:fillRect/>
          </a:stretch>
        </p:blipFill>
        <p:spPr>
          <a:xfrm>
            <a:off x="609600" y="457199"/>
            <a:ext cx="1981200" cy="3728065"/>
          </a:xfrm>
          <a:prstGeom prst="rect">
            <a:avLst/>
          </a:prstGeom>
        </p:spPr>
      </p:pic>
      <p:pic>
        <p:nvPicPr>
          <p:cNvPr id="7" name="Picture 6" descr="UnionSoldier.jpg"/>
          <p:cNvPicPr>
            <a:picLocks noChangeAspect="1"/>
          </p:cNvPicPr>
          <p:nvPr/>
        </p:nvPicPr>
        <p:blipFill>
          <a:blip r:embed="rId3" cstate="print"/>
          <a:stretch>
            <a:fillRect/>
          </a:stretch>
        </p:blipFill>
        <p:spPr>
          <a:xfrm>
            <a:off x="3352800" y="457200"/>
            <a:ext cx="2202942" cy="3733800"/>
          </a:xfrm>
          <a:prstGeom prst="rect">
            <a:avLst/>
          </a:prstGeom>
        </p:spPr>
      </p:pic>
      <p:pic>
        <p:nvPicPr>
          <p:cNvPr id="8" name="Picture 7" descr="Union-Soldier.jpg"/>
          <p:cNvPicPr>
            <a:picLocks noChangeAspect="1"/>
          </p:cNvPicPr>
          <p:nvPr/>
        </p:nvPicPr>
        <p:blipFill>
          <a:blip r:embed="rId4" cstate="print"/>
          <a:stretch>
            <a:fillRect/>
          </a:stretch>
        </p:blipFill>
        <p:spPr>
          <a:xfrm>
            <a:off x="6172200" y="381000"/>
            <a:ext cx="2645104" cy="38100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953000"/>
            <a:ext cx="8153400" cy="1569660"/>
          </a:xfrm>
          <a:prstGeom prst="rect">
            <a:avLst/>
          </a:prstGeom>
          <a:noFill/>
        </p:spPr>
        <p:txBody>
          <a:bodyPr wrap="square" rtlCol="0">
            <a:spAutoFit/>
          </a:bodyPr>
          <a:lstStyle/>
          <a:p>
            <a:r>
              <a:rPr lang="en-US" sz="2400" b="1" dirty="0" smtClean="0">
                <a:latin typeface="Bell MT" pitchFamily="18" charset="0"/>
              </a:rPr>
              <a:t>…that we here highly resolve that these dead shall not have died in vain -- that this nation, under God, shall have a new birth of freedom -- and that government of the people, by the people, for the people, shall not perish from the earth.</a:t>
            </a:r>
            <a:endParaRPr lang="en-US" dirty="0"/>
          </a:p>
        </p:txBody>
      </p:sp>
      <p:pic>
        <p:nvPicPr>
          <p:cNvPr id="6" name="Picture 5" descr="18bcc09ff7e8e3637a8413947ac09b06.jpg"/>
          <p:cNvPicPr>
            <a:picLocks noChangeAspect="1"/>
          </p:cNvPicPr>
          <p:nvPr/>
        </p:nvPicPr>
        <p:blipFill>
          <a:blip r:embed="rId2" cstate="print"/>
          <a:stretch>
            <a:fillRect/>
          </a:stretch>
        </p:blipFill>
        <p:spPr>
          <a:xfrm>
            <a:off x="1600200" y="381000"/>
            <a:ext cx="5791200" cy="4354982"/>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1864 </a:t>
            </a:r>
            <a:endParaRPr lang="en-US" sz="6000" dirty="0">
              <a:latin typeface="Algerian" pitchFamily="82" charset="0"/>
            </a:endParaRPr>
          </a:p>
        </p:txBody>
      </p:sp>
      <p:pic>
        <p:nvPicPr>
          <p:cNvPr id="5" name="Picture 4" descr="120.34 Civil War Map - Colton - 1862.jpg"/>
          <p:cNvPicPr>
            <a:picLocks noChangeAspect="1"/>
          </p:cNvPicPr>
          <p:nvPr/>
        </p:nvPicPr>
        <p:blipFill>
          <a:blip r:embed="rId2" cstate="print"/>
          <a:stretch>
            <a:fillRect/>
          </a:stretch>
        </p:blipFill>
        <p:spPr>
          <a:xfrm>
            <a:off x="2209800" y="2486501"/>
            <a:ext cx="5105400" cy="4371499"/>
          </a:xfrm>
          <a:prstGeom prst="rect">
            <a:avLst/>
          </a:prstGeom>
        </p:spPr>
      </p:pic>
      <p:sp>
        <p:nvSpPr>
          <p:cNvPr id="7" name="TextBox 6"/>
          <p:cNvSpPr txBox="1"/>
          <p:nvPr/>
        </p:nvSpPr>
        <p:spPr>
          <a:xfrm>
            <a:off x="457200" y="914400"/>
            <a:ext cx="8686800" cy="1569660"/>
          </a:xfrm>
          <a:prstGeom prst="rect">
            <a:avLst/>
          </a:prstGeom>
          <a:noFill/>
        </p:spPr>
        <p:txBody>
          <a:bodyPr wrap="square" rtlCol="0">
            <a:spAutoFit/>
          </a:bodyPr>
          <a:lstStyle/>
          <a:p>
            <a:pPr algn="ctr"/>
            <a:r>
              <a:rPr lang="en-US" sz="3200" dirty="0" smtClean="0"/>
              <a:t>Northern Plan: </a:t>
            </a:r>
          </a:p>
          <a:p>
            <a:pPr algn="ctr"/>
            <a:r>
              <a:rPr lang="en-US" sz="3200" dirty="0" smtClean="0"/>
              <a:t>In the East: Capture Richmond!</a:t>
            </a:r>
          </a:p>
          <a:p>
            <a:pPr algn="ctr"/>
            <a:r>
              <a:rPr lang="en-US" sz="3200" dirty="0" smtClean="0"/>
              <a:t>In the West: Control the Interior</a:t>
            </a:r>
          </a:p>
        </p:txBody>
      </p:sp>
      <p:sp>
        <p:nvSpPr>
          <p:cNvPr id="9" name="Down Arrow 8"/>
          <p:cNvSpPr/>
          <p:nvPr/>
        </p:nvSpPr>
        <p:spPr>
          <a:xfrm>
            <a:off x="5715000" y="4267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9457912">
            <a:off x="4933170" y="4833007"/>
            <a:ext cx="3810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lysses S. Grant, great American hero? Read on ... | Books | buffalonew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7547"/>
            <a:ext cx="5997730" cy="48782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5943600"/>
            <a:ext cx="8686800" cy="707886"/>
          </a:xfrm>
          <a:prstGeom prst="rect">
            <a:avLst/>
          </a:prstGeom>
          <a:noFill/>
        </p:spPr>
        <p:txBody>
          <a:bodyPr wrap="square" rtlCol="0">
            <a:spAutoFit/>
          </a:bodyPr>
          <a:lstStyle/>
          <a:p>
            <a:pPr algn="ctr"/>
            <a:r>
              <a:rPr lang="en-US" sz="2000" dirty="0" smtClean="0"/>
              <a:t>U.S. Grant promoted to Lt. General in command of all Union armies, and he turns his attention to Lee in Virginia </a:t>
            </a:r>
            <a:endParaRPr lang="en-US" sz="2000" dirty="0"/>
          </a:p>
        </p:txBody>
      </p:sp>
      <p:pic>
        <p:nvPicPr>
          <p:cNvPr id="5" name="Picture 4" descr="robertlee.jpg"/>
          <p:cNvPicPr>
            <a:picLocks noChangeAspect="1"/>
          </p:cNvPicPr>
          <p:nvPr/>
        </p:nvPicPr>
        <p:blipFill>
          <a:blip r:embed="rId3" cstate="print"/>
          <a:stretch>
            <a:fillRect/>
          </a:stretch>
        </p:blipFill>
        <p:spPr>
          <a:xfrm>
            <a:off x="4876800" y="838200"/>
            <a:ext cx="3962400" cy="5036949"/>
          </a:xfrm>
          <a:prstGeom prst="rect">
            <a:avLst/>
          </a:prstGeom>
        </p:spPr>
      </p:pic>
      <p:sp>
        <p:nvSpPr>
          <p:cNvPr id="8" name="Rectangle 7"/>
          <p:cNvSpPr/>
          <p:nvPr/>
        </p:nvSpPr>
        <p:spPr>
          <a:xfrm>
            <a:off x="4191000" y="685800"/>
            <a:ext cx="685800" cy="5189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746" y="819615"/>
            <a:ext cx="914400" cy="5189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3" cstate="print"/>
          <a:stretch>
            <a:fillRect/>
          </a:stretch>
        </p:blipFill>
        <p:spPr>
          <a:xfrm>
            <a:off x="-5257800" y="-2057400"/>
            <a:ext cx="14782800" cy="10443720"/>
          </a:xfrm>
          <a:prstGeom prst="rect">
            <a:avLst/>
          </a:prstGeom>
          <a:ln>
            <a:solidFill>
              <a:schemeClr val="accent1"/>
            </a:solidFill>
          </a:ln>
        </p:spPr>
      </p:pic>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099" y="435168"/>
            <a:ext cx="201850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tx1"/>
                  </a:solidFill>
                </a:ln>
                <a:solidFill>
                  <a:srgbClr val="FF0000"/>
                </a:solidFill>
                <a:effectLst/>
                <a:latin typeface="Algerian" pitchFamily="82" charset="0"/>
              </a:rPr>
              <a:t>1864 </a:t>
            </a:r>
            <a:endParaRPr lang="en-US" sz="5400" b="1" cap="none" spc="0" dirty="0">
              <a:ln>
                <a:solidFill>
                  <a:schemeClr val="tx1"/>
                </a:solidFill>
              </a:ln>
              <a:solidFill>
                <a:srgbClr val="FF0000"/>
              </a:solidFill>
              <a:effectLst/>
            </a:endParaRPr>
          </a:p>
        </p:txBody>
      </p:sp>
      <p:sp>
        <p:nvSpPr>
          <p:cNvPr id="16" name="Explosion 2 15"/>
          <p:cNvSpPr/>
          <p:nvPr/>
        </p:nvSpPr>
        <p:spPr>
          <a:xfrm>
            <a:off x="6732103" y="2372135"/>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5099" y="1225695"/>
            <a:ext cx="3466302" cy="4524315"/>
          </a:xfrm>
          <a:prstGeom prst="rect">
            <a:avLst/>
          </a:prstGeom>
          <a:solidFill>
            <a:schemeClr val="bg1"/>
          </a:solidFill>
          <a:ln>
            <a:solidFill>
              <a:schemeClr val="tx1"/>
            </a:solidFill>
          </a:ln>
        </p:spPr>
        <p:txBody>
          <a:bodyPr wrap="square" rtlCol="0">
            <a:spAutoFit/>
          </a:bodyPr>
          <a:lstStyle/>
          <a:p>
            <a:r>
              <a:rPr lang="en-US" sz="2400" b="1" dirty="0" smtClean="0">
                <a:latin typeface="Garamond" panose="02020404030301010803" pitchFamily="18" charset="0"/>
              </a:rPr>
              <a:t>The East:</a:t>
            </a:r>
          </a:p>
          <a:p>
            <a:pPr marL="342900" indent="-342900">
              <a:buFontTx/>
              <a:buChar char="-"/>
            </a:pPr>
            <a:r>
              <a:rPr lang="en-US" sz="2400" dirty="0" smtClean="0">
                <a:latin typeface="Garamond" panose="02020404030301010803" pitchFamily="18" charset="0"/>
              </a:rPr>
              <a:t>Union General Grant invades Virginia</a:t>
            </a:r>
          </a:p>
          <a:p>
            <a:pPr marL="342900" indent="-342900">
              <a:buFontTx/>
              <a:buChar char="-"/>
            </a:pPr>
            <a:r>
              <a:rPr lang="en-US" sz="2400" dirty="0" smtClean="0">
                <a:latin typeface="Garamond" panose="02020404030301010803" pitchFamily="18" charset="0"/>
              </a:rPr>
              <a:t>-</a:t>
            </a:r>
            <a:r>
              <a:rPr lang="en-US" sz="2400" b="1" dirty="0" smtClean="0">
                <a:latin typeface="Garamond" panose="02020404030301010803" pitchFamily="18" charset="0"/>
              </a:rPr>
              <a:t>The West:</a:t>
            </a:r>
          </a:p>
          <a:p>
            <a:r>
              <a:rPr lang="en-US" sz="2400" dirty="0" smtClean="0">
                <a:latin typeface="Garamond" panose="02020404030301010803" pitchFamily="18" charset="0"/>
              </a:rPr>
              <a:t>-Union captures and burns Atlanta, Georgia</a:t>
            </a:r>
          </a:p>
          <a:p>
            <a:r>
              <a:rPr lang="en-US" sz="2400" dirty="0" smtClean="0">
                <a:latin typeface="Garamond" panose="02020404030301010803" pitchFamily="18" charset="0"/>
              </a:rPr>
              <a:t>-Battle of Mobile Bay, Alabama</a:t>
            </a:r>
          </a:p>
          <a:p>
            <a:r>
              <a:rPr lang="en-US" sz="2400" dirty="0" smtClean="0">
                <a:latin typeface="Garamond" panose="02020404030301010803" pitchFamily="18" charset="0"/>
              </a:rPr>
              <a:t>-Union General William Sherman marches across Georgia, destroying everything he finds.</a:t>
            </a:r>
            <a:endParaRPr lang="en-US" sz="2400" dirty="0">
              <a:latin typeface="Garamond" panose="02020404030301010803" pitchFamily="18" charset="0"/>
            </a:endParaRPr>
          </a:p>
        </p:txBody>
      </p:sp>
      <p:sp>
        <p:nvSpPr>
          <p:cNvPr id="11" name="Explosion 2 10"/>
          <p:cNvSpPr/>
          <p:nvPr/>
        </p:nvSpPr>
        <p:spPr>
          <a:xfrm>
            <a:off x="7017853" y="2644666"/>
            <a:ext cx="381000" cy="304800"/>
          </a:xfrm>
          <a:prstGeom prst="irregularSeal2">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2 16"/>
          <p:cNvSpPr/>
          <p:nvPr/>
        </p:nvSpPr>
        <p:spPr>
          <a:xfrm>
            <a:off x="5410200" y="4190073"/>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xplosion 2 17"/>
          <p:cNvSpPr/>
          <p:nvPr/>
        </p:nvSpPr>
        <p:spPr>
          <a:xfrm>
            <a:off x="6827353" y="2492266"/>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2 18"/>
          <p:cNvSpPr/>
          <p:nvPr/>
        </p:nvSpPr>
        <p:spPr>
          <a:xfrm>
            <a:off x="6238461" y="46482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nimated Gif Fire (7).gif"/>
          <p:cNvPicPr>
            <a:picLocks noChangeAspect="1"/>
          </p:cNvPicPr>
          <p:nvPr/>
        </p:nvPicPr>
        <p:blipFill>
          <a:blip r:embed="rId4" cstate="print"/>
          <a:stretch>
            <a:fillRect/>
          </a:stretch>
        </p:blipFill>
        <p:spPr>
          <a:xfrm flipH="1">
            <a:off x="5540919" y="3820741"/>
            <a:ext cx="237029" cy="581847"/>
          </a:xfrm>
          <a:prstGeom prst="rect">
            <a:avLst/>
          </a:prstGeom>
        </p:spPr>
      </p:pic>
      <p:sp>
        <p:nvSpPr>
          <p:cNvPr id="12" name="Explosion 2 11"/>
          <p:cNvSpPr/>
          <p:nvPr/>
        </p:nvSpPr>
        <p:spPr>
          <a:xfrm>
            <a:off x="4585252" y="53340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55386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1864 </a:t>
            </a:r>
            <a:endParaRPr lang="en-US" sz="6000" dirty="0">
              <a:latin typeface="Algerian" pitchFamily="82" charset="0"/>
            </a:endParaRPr>
          </a:p>
        </p:txBody>
      </p:sp>
      <p:pic>
        <p:nvPicPr>
          <p:cNvPr id="6" name="Picture 5" descr="virginia_90.jpg"/>
          <p:cNvPicPr>
            <a:picLocks noChangeAspect="1"/>
          </p:cNvPicPr>
          <p:nvPr/>
        </p:nvPicPr>
        <p:blipFill>
          <a:blip r:embed="rId2" cstate="print"/>
          <a:stretch>
            <a:fillRect/>
          </a:stretch>
        </p:blipFill>
        <p:spPr>
          <a:xfrm>
            <a:off x="-3048002" y="914400"/>
            <a:ext cx="12192001" cy="5746952"/>
          </a:xfrm>
          <a:prstGeom prst="rect">
            <a:avLst/>
          </a:prstGeom>
          <a:noFill/>
          <a:ln>
            <a:noFill/>
          </a:ln>
        </p:spPr>
      </p:pic>
      <p:sp>
        <p:nvSpPr>
          <p:cNvPr id="7" name="5-Point Star 6"/>
          <p:cNvSpPr/>
          <p:nvPr/>
        </p:nvSpPr>
        <p:spPr>
          <a:xfrm>
            <a:off x="6477000" y="1676400"/>
            <a:ext cx="533400" cy="533400"/>
          </a:xfrm>
          <a:prstGeom prst="star5">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57600" y="1752600"/>
            <a:ext cx="2724977" cy="461665"/>
          </a:xfrm>
          <a:prstGeom prst="rect">
            <a:avLst/>
          </a:prstGeom>
          <a:noFill/>
        </p:spPr>
        <p:txBody>
          <a:bodyPr wrap="none" rtlCol="0">
            <a:spAutoFit/>
          </a:bodyPr>
          <a:lstStyle/>
          <a:p>
            <a:r>
              <a:rPr lang="en-US" sz="2400" dirty="0" smtClean="0">
                <a:solidFill>
                  <a:schemeClr val="tx2"/>
                </a:solidFill>
                <a:latin typeface="Arial Black" pitchFamily="34" charset="0"/>
              </a:rPr>
              <a:t>Washington DC</a:t>
            </a:r>
            <a:endParaRPr lang="en-US" sz="2400" dirty="0">
              <a:solidFill>
                <a:schemeClr val="tx2"/>
              </a:solidFill>
              <a:latin typeface="Arial Black" pitchFamily="34" charset="0"/>
            </a:endParaRPr>
          </a:p>
        </p:txBody>
      </p:sp>
      <p:sp>
        <p:nvSpPr>
          <p:cNvPr id="9" name="5-Point Star 8"/>
          <p:cNvSpPr/>
          <p:nvPr/>
        </p:nvSpPr>
        <p:spPr>
          <a:xfrm>
            <a:off x="6019800" y="4267200"/>
            <a:ext cx="533400" cy="533400"/>
          </a:xfrm>
          <a:prstGeom prst="star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14800" y="4343400"/>
            <a:ext cx="1854547" cy="461665"/>
          </a:xfrm>
          <a:prstGeom prst="rect">
            <a:avLst/>
          </a:prstGeom>
          <a:noFill/>
        </p:spPr>
        <p:txBody>
          <a:bodyPr wrap="none" rtlCol="0">
            <a:spAutoFit/>
          </a:bodyPr>
          <a:lstStyle/>
          <a:p>
            <a:r>
              <a:rPr lang="en-US" sz="2400" dirty="0" smtClean="0">
                <a:solidFill>
                  <a:schemeClr val="tx1">
                    <a:lumMod val="85000"/>
                    <a:lumOff val="15000"/>
                  </a:schemeClr>
                </a:solidFill>
                <a:latin typeface="Arial Black" pitchFamily="34" charset="0"/>
              </a:rPr>
              <a:t>Richmond</a:t>
            </a:r>
            <a:endParaRPr lang="en-US" sz="2400" dirty="0">
              <a:solidFill>
                <a:schemeClr val="tx1">
                  <a:lumMod val="85000"/>
                  <a:lumOff val="15000"/>
                </a:schemeClr>
              </a:solidFill>
              <a:latin typeface="Arial Black" pitchFamily="34" charset="0"/>
            </a:endParaRPr>
          </a:p>
        </p:txBody>
      </p:sp>
      <p:sp>
        <p:nvSpPr>
          <p:cNvPr id="11" name="Explosion 1 10"/>
          <p:cNvSpPr/>
          <p:nvPr/>
        </p:nvSpPr>
        <p:spPr>
          <a:xfrm>
            <a:off x="5486400" y="2667000"/>
            <a:ext cx="609600" cy="609600"/>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1 12"/>
          <p:cNvSpPr/>
          <p:nvPr/>
        </p:nvSpPr>
        <p:spPr>
          <a:xfrm>
            <a:off x="5715000" y="3048000"/>
            <a:ext cx="609600" cy="609600"/>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5943600" y="3581400"/>
            <a:ext cx="609600" cy="609600"/>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29000" y="2743200"/>
            <a:ext cx="2055243" cy="461665"/>
          </a:xfrm>
          <a:prstGeom prst="rect">
            <a:avLst/>
          </a:prstGeom>
          <a:noFill/>
        </p:spPr>
        <p:txBody>
          <a:bodyPr wrap="none" rtlCol="0">
            <a:spAutoFit/>
          </a:bodyPr>
          <a:lstStyle/>
          <a:p>
            <a:r>
              <a:rPr lang="en-US" sz="2400" dirty="0" smtClean="0">
                <a:solidFill>
                  <a:srgbClr val="C00000"/>
                </a:solidFill>
                <a:latin typeface="Arial Black" pitchFamily="34" charset="0"/>
              </a:rPr>
              <a:t>Wilderness</a:t>
            </a:r>
            <a:endParaRPr lang="en-US" sz="2400" dirty="0">
              <a:solidFill>
                <a:srgbClr val="C00000"/>
              </a:solidFill>
              <a:latin typeface="Arial Black" pitchFamily="34" charset="0"/>
            </a:endParaRPr>
          </a:p>
        </p:txBody>
      </p:sp>
      <p:sp>
        <p:nvSpPr>
          <p:cNvPr id="16" name="TextBox 15"/>
          <p:cNvSpPr txBox="1"/>
          <p:nvPr/>
        </p:nvSpPr>
        <p:spPr>
          <a:xfrm>
            <a:off x="3505200" y="3200400"/>
            <a:ext cx="2337499" cy="461665"/>
          </a:xfrm>
          <a:prstGeom prst="rect">
            <a:avLst/>
          </a:prstGeom>
          <a:noFill/>
        </p:spPr>
        <p:txBody>
          <a:bodyPr wrap="none" rtlCol="0">
            <a:spAutoFit/>
          </a:bodyPr>
          <a:lstStyle/>
          <a:p>
            <a:r>
              <a:rPr lang="en-US" sz="2400" dirty="0" smtClean="0">
                <a:solidFill>
                  <a:srgbClr val="C00000"/>
                </a:solidFill>
                <a:latin typeface="Arial Black" pitchFamily="34" charset="0"/>
              </a:rPr>
              <a:t>Spotsylvania</a:t>
            </a:r>
            <a:endParaRPr lang="en-US" sz="2400" dirty="0">
              <a:solidFill>
                <a:srgbClr val="C00000"/>
              </a:solidFill>
              <a:latin typeface="Arial Black" pitchFamily="34" charset="0"/>
            </a:endParaRPr>
          </a:p>
        </p:txBody>
      </p:sp>
      <p:sp>
        <p:nvSpPr>
          <p:cNvPr id="17" name="TextBox 16"/>
          <p:cNvSpPr txBox="1"/>
          <p:nvPr/>
        </p:nvSpPr>
        <p:spPr>
          <a:xfrm>
            <a:off x="3886200" y="3657600"/>
            <a:ext cx="2183611" cy="461665"/>
          </a:xfrm>
          <a:prstGeom prst="rect">
            <a:avLst/>
          </a:prstGeom>
          <a:noFill/>
        </p:spPr>
        <p:txBody>
          <a:bodyPr wrap="none" rtlCol="0">
            <a:spAutoFit/>
          </a:bodyPr>
          <a:lstStyle/>
          <a:p>
            <a:r>
              <a:rPr lang="en-US" sz="2400" dirty="0" smtClean="0">
                <a:solidFill>
                  <a:srgbClr val="C00000"/>
                </a:solidFill>
                <a:latin typeface="Arial Black" pitchFamily="34" charset="0"/>
              </a:rPr>
              <a:t>Cold Harbor</a:t>
            </a:r>
            <a:endParaRPr lang="en-US" sz="2400" dirty="0">
              <a:solidFill>
                <a:srgbClr val="C00000"/>
              </a:solidFill>
              <a:latin typeface="Arial Black" pitchFamily="34" charset="0"/>
            </a:endParaRPr>
          </a:p>
        </p:txBody>
      </p:sp>
      <p:sp>
        <p:nvSpPr>
          <p:cNvPr id="18" name="TextBox 17"/>
          <p:cNvSpPr txBox="1"/>
          <p:nvPr/>
        </p:nvSpPr>
        <p:spPr>
          <a:xfrm>
            <a:off x="4114800" y="5029200"/>
            <a:ext cx="2037161" cy="461665"/>
          </a:xfrm>
          <a:prstGeom prst="rect">
            <a:avLst/>
          </a:prstGeom>
          <a:noFill/>
        </p:spPr>
        <p:txBody>
          <a:bodyPr wrap="none" rtlCol="0">
            <a:spAutoFit/>
          </a:bodyPr>
          <a:lstStyle/>
          <a:p>
            <a:r>
              <a:rPr lang="en-US" sz="2400" dirty="0" smtClean="0">
                <a:solidFill>
                  <a:srgbClr val="C00000"/>
                </a:solidFill>
                <a:latin typeface="Arial Black" pitchFamily="34" charset="0"/>
              </a:rPr>
              <a:t>Petersburg</a:t>
            </a:r>
            <a:endParaRPr lang="en-US" sz="2400" dirty="0">
              <a:solidFill>
                <a:srgbClr val="C00000"/>
              </a:solidFill>
              <a:latin typeface="Arial Black" pitchFamily="34" charset="0"/>
            </a:endParaRPr>
          </a:p>
        </p:txBody>
      </p:sp>
      <p:sp>
        <p:nvSpPr>
          <p:cNvPr id="19" name="Explosion 1 18"/>
          <p:cNvSpPr/>
          <p:nvPr/>
        </p:nvSpPr>
        <p:spPr>
          <a:xfrm>
            <a:off x="6019800" y="4953000"/>
            <a:ext cx="609600" cy="609600"/>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a:off x="5943600" y="2286000"/>
            <a:ext cx="533400" cy="533400"/>
          </a:xfrm>
          <a:prstGeom prst="straightConnector1">
            <a:avLst/>
          </a:prstGeom>
          <a:ln w="825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5715000" y="3048000"/>
            <a:ext cx="533400" cy="381000"/>
          </a:xfrm>
          <a:prstGeom prst="straightConnector1">
            <a:avLst/>
          </a:prstGeom>
          <a:ln w="825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a:off x="5905500" y="3695700"/>
            <a:ext cx="533400" cy="152400"/>
          </a:xfrm>
          <a:prstGeom prst="straightConnector1">
            <a:avLst/>
          </a:prstGeom>
          <a:ln w="825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6348654" y="4008120"/>
            <a:ext cx="765164" cy="1678827"/>
          </a:xfrm>
          <a:custGeom>
            <a:avLst/>
            <a:gdLst>
              <a:gd name="connsiteX0" fmla="*/ 67386 w 765164"/>
              <a:gd name="connsiteY0" fmla="*/ 0 h 1678827"/>
              <a:gd name="connsiteX1" fmla="*/ 204546 w 765164"/>
              <a:gd name="connsiteY1" fmla="*/ 45720 h 1678827"/>
              <a:gd name="connsiteX2" fmla="*/ 250266 w 765164"/>
              <a:gd name="connsiteY2" fmla="*/ 60960 h 1678827"/>
              <a:gd name="connsiteX3" fmla="*/ 295986 w 765164"/>
              <a:gd name="connsiteY3" fmla="*/ 76200 h 1678827"/>
              <a:gd name="connsiteX4" fmla="*/ 417906 w 765164"/>
              <a:gd name="connsiteY4" fmla="*/ 121920 h 1678827"/>
              <a:gd name="connsiteX5" fmla="*/ 478866 w 765164"/>
              <a:gd name="connsiteY5" fmla="*/ 213360 h 1678827"/>
              <a:gd name="connsiteX6" fmla="*/ 494106 w 765164"/>
              <a:gd name="connsiteY6" fmla="*/ 259080 h 1678827"/>
              <a:gd name="connsiteX7" fmla="*/ 524586 w 765164"/>
              <a:gd name="connsiteY7" fmla="*/ 320040 h 1678827"/>
              <a:gd name="connsiteX8" fmla="*/ 631266 w 765164"/>
              <a:gd name="connsiteY8" fmla="*/ 472440 h 1678827"/>
              <a:gd name="connsiteX9" fmla="*/ 692226 w 765164"/>
              <a:gd name="connsiteY9" fmla="*/ 655320 h 1678827"/>
              <a:gd name="connsiteX10" fmla="*/ 707466 w 765164"/>
              <a:gd name="connsiteY10" fmla="*/ 701040 h 1678827"/>
              <a:gd name="connsiteX11" fmla="*/ 722706 w 765164"/>
              <a:gd name="connsiteY11" fmla="*/ 746760 h 1678827"/>
              <a:gd name="connsiteX12" fmla="*/ 737946 w 765164"/>
              <a:gd name="connsiteY12" fmla="*/ 822960 h 1678827"/>
              <a:gd name="connsiteX13" fmla="*/ 737946 w 765164"/>
              <a:gd name="connsiteY13" fmla="*/ 1295400 h 1678827"/>
              <a:gd name="connsiteX14" fmla="*/ 722706 w 765164"/>
              <a:gd name="connsiteY14" fmla="*/ 1341120 h 1678827"/>
              <a:gd name="connsiteX15" fmla="*/ 676986 w 765164"/>
              <a:gd name="connsiteY15" fmla="*/ 1493520 h 1678827"/>
              <a:gd name="connsiteX16" fmla="*/ 585546 w 765164"/>
              <a:gd name="connsiteY16" fmla="*/ 1554480 h 1678827"/>
              <a:gd name="connsiteX17" fmla="*/ 539826 w 765164"/>
              <a:gd name="connsiteY17" fmla="*/ 1584960 h 1678827"/>
              <a:gd name="connsiteX18" fmla="*/ 494106 w 765164"/>
              <a:gd name="connsiteY18" fmla="*/ 1630680 h 1678827"/>
              <a:gd name="connsiteX19" fmla="*/ 402666 w 765164"/>
              <a:gd name="connsiteY19" fmla="*/ 1661160 h 1678827"/>
              <a:gd name="connsiteX20" fmla="*/ 356946 w 765164"/>
              <a:gd name="connsiteY20" fmla="*/ 1676400 h 1678827"/>
              <a:gd name="connsiteX21" fmla="*/ 113106 w 765164"/>
              <a:gd name="connsiteY21" fmla="*/ 1661160 h 1678827"/>
              <a:gd name="connsiteX22" fmla="*/ 67386 w 765164"/>
              <a:gd name="connsiteY22" fmla="*/ 1569720 h 1678827"/>
              <a:gd name="connsiteX23" fmla="*/ 36906 w 765164"/>
              <a:gd name="connsiteY23" fmla="*/ 1524000 h 1678827"/>
              <a:gd name="connsiteX24" fmla="*/ 6426 w 765164"/>
              <a:gd name="connsiteY24" fmla="*/ 1371600 h 16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164" h="1678827">
                <a:moveTo>
                  <a:pt x="67386" y="0"/>
                </a:moveTo>
                <a:lnTo>
                  <a:pt x="204546" y="45720"/>
                </a:lnTo>
                <a:lnTo>
                  <a:pt x="250266" y="60960"/>
                </a:lnTo>
                <a:cubicBezTo>
                  <a:pt x="265506" y="66040"/>
                  <a:pt x="280401" y="72304"/>
                  <a:pt x="295986" y="76200"/>
                </a:cubicBezTo>
                <a:cubicBezTo>
                  <a:pt x="378986" y="96950"/>
                  <a:pt x="338212" y="82073"/>
                  <a:pt x="417906" y="121920"/>
                </a:cubicBezTo>
                <a:cubicBezTo>
                  <a:pt x="454143" y="230631"/>
                  <a:pt x="402760" y="99202"/>
                  <a:pt x="478866" y="213360"/>
                </a:cubicBezTo>
                <a:cubicBezTo>
                  <a:pt x="487777" y="226726"/>
                  <a:pt x="487778" y="244315"/>
                  <a:pt x="494106" y="259080"/>
                </a:cubicBezTo>
                <a:cubicBezTo>
                  <a:pt x="503055" y="279962"/>
                  <a:pt x="512897" y="300559"/>
                  <a:pt x="524586" y="320040"/>
                </a:cubicBezTo>
                <a:cubicBezTo>
                  <a:pt x="562111" y="382581"/>
                  <a:pt x="589585" y="416866"/>
                  <a:pt x="631266" y="472440"/>
                </a:cubicBezTo>
                <a:lnTo>
                  <a:pt x="692226" y="655320"/>
                </a:lnTo>
                <a:lnTo>
                  <a:pt x="707466" y="701040"/>
                </a:lnTo>
                <a:cubicBezTo>
                  <a:pt x="712546" y="716280"/>
                  <a:pt x="719556" y="731008"/>
                  <a:pt x="722706" y="746760"/>
                </a:cubicBezTo>
                <a:lnTo>
                  <a:pt x="737946" y="822960"/>
                </a:lnTo>
                <a:cubicBezTo>
                  <a:pt x="750158" y="1054996"/>
                  <a:pt x="765164" y="1091268"/>
                  <a:pt x="737946" y="1295400"/>
                </a:cubicBezTo>
                <a:cubicBezTo>
                  <a:pt x="735823" y="1311323"/>
                  <a:pt x="727119" y="1325674"/>
                  <a:pt x="722706" y="1341120"/>
                </a:cubicBezTo>
                <a:cubicBezTo>
                  <a:pt x="715529" y="1366239"/>
                  <a:pt x="689768" y="1484998"/>
                  <a:pt x="676986" y="1493520"/>
                </a:cubicBezTo>
                <a:lnTo>
                  <a:pt x="585546" y="1554480"/>
                </a:lnTo>
                <a:cubicBezTo>
                  <a:pt x="570306" y="1564640"/>
                  <a:pt x="552778" y="1572008"/>
                  <a:pt x="539826" y="1584960"/>
                </a:cubicBezTo>
                <a:cubicBezTo>
                  <a:pt x="524586" y="1600200"/>
                  <a:pt x="512946" y="1620213"/>
                  <a:pt x="494106" y="1630680"/>
                </a:cubicBezTo>
                <a:cubicBezTo>
                  <a:pt x="466020" y="1646283"/>
                  <a:pt x="433146" y="1651000"/>
                  <a:pt x="402666" y="1661160"/>
                </a:cubicBezTo>
                <a:lnTo>
                  <a:pt x="356946" y="1676400"/>
                </a:lnTo>
                <a:cubicBezTo>
                  <a:pt x="275666" y="1671320"/>
                  <a:pt x="192605" y="1678827"/>
                  <a:pt x="113106" y="1661160"/>
                </a:cubicBezTo>
                <a:cubicBezTo>
                  <a:pt x="88538" y="1655701"/>
                  <a:pt x="75417" y="1585782"/>
                  <a:pt x="67386" y="1569720"/>
                </a:cubicBezTo>
                <a:cubicBezTo>
                  <a:pt x="59195" y="1553337"/>
                  <a:pt x="44345" y="1540738"/>
                  <a:pt x="36906" y="1524000"/>
                </a:cubicBezTo>
                <a:cubicBezTo>
                  <a:pt x="0" y="1440962"/>
                  <a:pt x="6426" y="1447183"/>
                  <a:pt x="6426" y="1371600"/>
                </a:cubicBezTo>
              </a:path>
            </a:pathLst>
          </a:custGeom>
          <a:ln w="825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p:bldP spid="16" grpId="0"/>
      <p:bldP spid="17" grpId="0"/>
      <p:bldP spid="18" grpId="0"/>
      <p:bldP spid="19" grpId="0" animBg="1"/>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    1864 </a:t>
            </a:r>
            <a:endParaRPr lang="en-US" sz="6000" dirty="0">
              <a:latin typeface="Algerian" pitchFamily="82" charset="0"/>
            </a:endParaRPr>
          </a:p>
        </p:txBody>
      </p:sp>
      <p:pic>
        <p:nvPicPr>
          <p:cNvPr id="6" name="Picture 5" descr="lovell-battleofthecraterthe.jpg">
            <a:hlinkClick r:id="rId2"/>
          </p:cNvPr>
          <p:cNvPicPr>
            <a:picLocks noChangeAspect="1"/>
          </p:cNvPicPr>
          <p:nvPr/>
        </p:nvPicPr>
        <p:blipFill>
          <a:blip r:embed="rId3" cstate="print"/>
          <a:stretch>
            <a:fillRect/>
          </a:stretch>
        </p:blipFill>
        <p:spPr>
          <a:xfrm>
            <a:off x="228600" y="381000"/>
            <a:ext cx="3593592" cy="5486400"/>
          </a:xfrm>
          <a:prstGeom prst="rect">
            <a:avLst/>
          </a:prstGeom>
        </p:spPr>
      </p:pic>
      <p:pic>
        <p:nvPicPr>
          <p:cNvPr id="9" name="Picture 8" descr="hh13f6.jpg"/>
          <p:cNvPicPr>
            <a:picLocks noChangeAspect="1"/>
          </p:cNvPicPr>
          <p:nvPr/>
        </p:nvPicPr>
        <p:blipFill>
          <a:blip r:embed="rId4" cstate="print"/>
          <a:stretch>
            <a:fillRect/>
          </a:stretch>
        </p:blipFill>
        <p:spPr>
          <a:xfrm>
            <a:off x="3962399" y="1600200"/>
            <a:ext cx="5111553" cy="36576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Wide Latin" pitchFamily="18" charset="0"/>
              </a:rPr>
              <a:t>Who is who?</a:t>
            </a:r>
            <a:endParaRPr lang="en-US" dirty="0">
              <a:latin typeface="Wide Latin" pitchFamily="18" charset="0"/>
            </a:endParaRPr>
          </a:p>
        </p:txBody>
      </p:sp>
      <p:sp>
        <p:nvSpPr>
          <p:cNvPr id="3" name="TextBox 2"/>
          <p:cNvSpPr txBox="1"/>
          <p:nvPr/>
        </p:nvSpPr>
        <p:spPr>
          <a:xfrm>
            <a:off x="0" y="1295400"/>
            <a:ext cx="9144000" cy="4585871"/>
          </a:xfrm>
          <a:prstGeom prst="rect">
            <a:avLst/>
          </a:prstGeom>
          <a:noFill/>
        </p:spPr>
        <p:txBody>
          <a:bodyPr wrap="square" rtlCol="0">
            <a:spAutoFit/>
          </a:bodyPr>
          <a:lstStyle/>
          <a:p>
            <a:r>
              <a:rPr lang="en-US" sz="3600" dirty="0" smtClean="0"/>
              <a:t>			</a:t>
            </a:r>
            <a:r>
              <a:rPr lang="en-US" sz="3200" dirty="0" smtClean="0"/>
              <a:t>North			South</a:t>
            </a:r>
          </a:p>
          <a:p>
            <a:r>
              <a:rPr lang="en-US" sz="3200" dirty="0" smtClean="0"/>
              <a:t>Name:	United States		Confederate States</a:t>
            </a:r>
          </a:p>
          <a:p>
            <a:r>
              <a:rPr lang="en-US" sz="3200" dirty="0" smtClean="0"/>
              <a:t>Leader:	Abraham Lincoln	Jefferson Davis</a:t>
            </a:r>
          </a:p>
          <a:p>
            <a:r>
              <a:rPr lang="en-US" sz="3200" dirty="0" smtClean="0"/>
              <a:t>Capital:	Washington DC		Montgomery AL, 						Richmond VA</a:t>
            </a:r>
          </a:p>
          <a:p>
            <a:r>
              <a:rPr lang="en-US" sz="3200" dirty="0" smtClean="0"/>
              <a:t>Uniforms:		Blue				Gray (official)</a:t>
            </a:r>
          </a:p>
          <a:p>
            <a:r>
              <a:rPr lang="en-US" sz="3200" dirty="0" smtClean="0"/>
              <a:t>AKA:		     The Union		         	Dixie</a:t>
            </a:r>
          </a:p>
          <a:p>
            <a:r>
              <a:rPr lang="en-US" sz="3200" dirty="0" smtClean="0"/>
              <a:t>Nickname:	</a:t>
            </a:r>
            <a:r>
              <a:rPr lang="en-US" sz="3200" dirty="0"/>
              <a:t> </a:t>
            </a:r>
            <a:r>
              <a:rPr lang="en-US" sz="3200" dirty="0" smtClean="0"/>
              <a:t>       Yankees		</a:t>
            </a:r>
            <a:r>
              <a:rPr lang="en-US" sz="3200" dirty="0"/>
              <a:t> </a:t>
            </a:r>
            <a:r>
              <a:rPr lang="en-US" sz="3200" dirty="0" smtClean="0"/>
              <a:t>        Rebels		</a:t>
            </a:r>
            <a:endParaRPr lang="en-US" sz="3200" dirty="0"/>
          </a:p>
        </p:txBody>
      </p:sp>
      <p:pic>
        <p:nvPicPr>
          <p:cNvPr id="4" name="Picture 3" descr="800px-Fort_Sumter_Flag.svg.png"/>
          <p:cNvPicPr>
            <a:picLocks noChangeAspect="1"/>
          </p:cNvPicPr>
          <p:nvPr/>
        </p:nvPicPr>
        <p:blipFill>
          <a:blip r:embed="rId2" cstate="print"/>
          <a:stretch>
            <a:fillRect/>
          </a:stretch>
        </p:blipFill>
        <p:spPr>
          <a:xfrm>
            <a:off x="1295400" y="5474589"/>
            <a:ext cx="2628810" cy="1383411"/>
          </a:xfrm>
          <a:prstGeom prst="rect">
            <a:avLst/>
          </a:prstGeom>
        </p:spPr>
      </p:pic>
      <p:pic>
        <p:nvPicPr>
          <p:cNvPr id="5" name="Picture 4" descr="confederate_battle_flag_03.png"/>
          <p:cNvPicPr>
            <a:picLocks noChangeAspect="1"/>
          </p:cNvPicPr>
          <p:nvPr/>
        </p:nvPicPr>
        <p:blipFill>
          <a:blip r:embed="rId3" cstate="print"/>
          <a:stretch>
            <a:fillRect/>
          </a:stretch>
        </p:blipFill>
        <p:spPr>
          <a:xfrm>
            <a:off x="6324600" y="5479971"/>
            <a:ext cx="1371600" cy="1378029"/>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File:An August Morning with Farragut The Battle of Mobile Bay, August 5, 1864. Painted in 1883 by William Haysham Overend (1851-18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4" y="762000"/>
            <a:ext cx="9079149"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4114"/>
            <a:ext cx="7189917" cy="707886"/>
          </a:xfrm>
          <a:prstGeom prst="rect">
            <a:avLst/>
          </a:prstGeom>
          <a:noFill/>
        </p:spPr>
        <p:txBody>
          <a:bodyPr wrap="none" rtlCol="0">
            <a:spAutoFit/>
          </a:bodyPr>
          <a:lstStyle/>
          <a:p>
            <a:r>
              <a:rPr lang="en-US" sz="2000" b="1" i="1" dirty="0" smtClean="0">
                <a:solidFill>
                  <a:schemeClr val="bg1"/>
                </a:solidFill>
                <a:latin typeface="Arial Narrow" panose="020B0606020202030204" pitchFamily="34" charset="0"/>
              </a:rPr>
              <a:t>“Damn the torpedoes, full steam ahead!” </a:t>
            </a:r>
          </a:p>
          <a:p>
            <a:r>
              <a:rPr lang="en-US" sz="2000" b="1" i="1" dirty="0">
                <a:solidFill>
                  <a:schemeClr val="bg1"/>
                </a:solidFill>
                <a:latin typeface="Arial Narrow" panose="020B0606020202030204" pitchFamily="34" charset="0"/>
              </a:rPr>
              <a:t>	</a:t>
            </a:r>
            <a:r>
              <a:rPr lang="en-US" sz="2000" b="1" i="1" dirty="0" smtClean="0">
                <a:solidFill>
                  <a:schemeClr val="bg1"/>
                </a:solidFill>
                <a:latin typeface="Arial Narrow" panose="020B0606020202030204" pitchFamily="34" charset="0"/>
              </a:rPr>
              <a:t>	-Union Admiral David Farragut, Battle of Mobile Bay</a:t>
            </a:r>
            <a:endParaRPr lang="en-US" sz="2000" b="1"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6032273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2" cstate="print"/>
          <a:stretch>
            <a:fillRect/>
          </a:stretch>
        </p:blipFill>
        <p:spPr>
          <a:xfrm>
            <a:off x="-5257800" y="-2057400"/>
            <a:ext cx="14782800" cy="10443720"/>
          </a:xfrm>
          <a:prstGeom prst="rect">
            <a:avLst/>
          </a:prstGeom>
          <a:ln>
            <a:solidFill>
              <a:schemeClr val="accent1"/>
            </a:solidFill>
          </a:ln>
        </p:spPr>
      </p:pic>
      <p:sp>
        <p:nvSpPr>
          <p:cNvPr id="8" name="TextBox 7"/>
          <p:cNvSpPr txBox="1"/>
          <p:nvPr/>
        </p:nvSpPr>
        <p:spPr>
          <a:xfrm>
            <a:off x="0" y="381000"/>
            <a:ext cx="5105400" cy="2062103"/>
          </a:xfrm>
          <a:prstGeom prst="rect">
            <a:avLst/>
          </a:prstGeom>
          <a:solidFill>
            <a:schemeClr val="bg1"/>
          </a:solidFill>
        </p:spPr>
        <p:txBody>
          <a:bodyPr wrap="square" rtlCol="0">
            <a:spAutoFit/>
          </a:bodyPr>
          <a:lstStyle/>
          <a:p>
            <a:pPr algn="ctr"/>
            <a:r>
              <a:rPr lang="en-US" sz="3200" b="1" dirty="0" smtClean="0"/>
              <a:t>August: General William T. Sherman invades Georgia, captures Atlanta, and begins his “March to the Sea.”</a:t>
            </a:r>
            <a:endParaRPr lang="en-US" sz="3200" b="1" dirty="0"/>
          </a:p>
        </p:txBody>
      </p:sp>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5486400" y="4038600"/>
            <a:ext cx="381000" cy="304800"/>
          </a:xfrm>
          <a:prstGeom prst="irregularSeal2">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8.11 General W T Sherman.jpg"/>
          <p:cNvPicPr>
            <a:picLocks noChangeAspect="1"/>
          </p:cNvPicPr>
          <p:nvPr/>
        </p:nvPicPr>
        <p:blipFill>
          <a:blip r:embed="rId3" cstate="print"/>
          <a:stretch>
            <a:fillRect/>
          </a:stretch>
        </p:blipFill>
        <p:spPr>
          <a:xfrm>
            <a:off x="533400" y="2514600"/>
            <a:ext cx="2880986" cy="3505200"/>
          </a:xfrm>
          <a:prstGeom prst="rect">
            <a:avLst/>
          </a:prstGeom>
        </p:spPr>
      </p:pic>
      <p:pic>
        <p:nvPicPr>
          <p:cNvPr id="9" name="Picture 8" descr="burnatla.jpg"/>
          <p:cNvPicPr>
            <a:picLocks noChangeAspect="1"/>
          </p:cNvPicPr>
          <p:nvPr/>
        </p:nvPicPr>
        <p:blipFill>
          <a:blip r:embed="rId4" cstate="print"/>
          <a:stretch>
            <a:fillRect/>
          </a:stretch>
        </p:blipFill>
        <p:spPr>
          <a:xfrm>
            <a:off x="6248400" y="457200"/>
            <a:ext cx="2438400" cy="3319502"/>
          </a:xfrm>
          <a:prstGeom prst="rect">
            <a:avLst/>
          </a:prstGeom>
        </p:spPr>
      </p:pic>
      <p:pic>
        <p:nvPicPr>
          <p:cNvPr id="11" name="Picture 10" descr="8.11 General W T Sherman.jpg"/>
          <p:cNvPicPr>
            <a:picLocks noChangeAspect="1"/>
          </p:cNvPicPr>
          <p:nvPr/>
        </p:nvPicPr>
        <p:blipFill>
          <a:blip r:embed="rId3" cstate="print"/>
          <a:stretch>
            <a:fillRect/>
          </a:stretch>
        </p:blipFill>
        <p:spPr>
          <a:xfrm>
            <a:off x="533400" y="2590800"/>
            <a:ext cx="2880986" cy="3505200"/>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Georgia.png"/>
          <p:cNvPicPr>
            <a:picLocks noChangeAspect="1"/>
          </p:cNvPicPr>
          <p:nvPr/>
        </p:nvPicPr>
        <p:blipFill>
          <a:blip r:embed="rId2" cstate="print"/>
          <a:stretch>
            <a:fillRect/>
          </a:stretch>
        </p:blipFill>
        <p:spPr>
          <a:xfrm>
            <a:off x="838200" y="0"/>
            <a:ext cx="8305800" cy="6842222"/>
          </a:xfrm>
          <a:prstGeom prst="rect">
            <a:avLst/>
          </a:prstGeom>
        </p:spPr>
      </p:pic>
      <p:pic>
        <p:nvPicPr>
          <p:cNvPr id="7" name="Picture 6" descr="Animated Gif Fire (7).gif"/>
          <p:cNvPicPr>
            <a:picLocks noChangeAspect="1"/>
          </p:cNvPicPr>
          <p:nvPr/>
        </p:nvPicPr>
        <p:blipFill>
          <a:blip r:embed="rId3" cstate="print"/>
          <a:stretch>
            <a:fillRect/>
          </a:stretch>
        </p:blipFill>
        <p:spPr>
          <a:xfrm>
            <a:off x="3429000" y="2133600"/>
            <a:ext cx="310419" cy="762000"/>
          </a:xfrm>
          <a:prstGeom prst="rect">
            <a:avLst/>
          </a:prstGeom>
        </p:spPr>
      </p:pic>
      <p:sp>
        <p:nvSpPr>
          <p:cNvPr id="8" name="TextBox 7"/>
          <p:cNvSpPr txBox="1"/>
          <p:nvPr/>
        </p:nvSpPr>
        <p:spPr>
          <a:xfrm>
            <a:off x="3733800" y="2286000"/>
            <a:ext cx="856773" cy="369332"/>
          </a:xfrm>
          <a:prstGeom prst="rect">
            <a:avLst/>
          </a:prstGeom>
          <a:noFill/>
        </p:spPr>
        <p:txBody>
          <a:bodyPr wrap="none" rtlCol="0">
            <a:spAutoFit/>
          </a:bodyPr>
          <a:lstStyle/>
          <a:p>
            <a:r>
              <a:rPr lang="en-US" dirty="0" smtClean="0">
                <a:solidFill>
                  <a:srgbClr val="FFC000"/>
                </a:solidFill>
              </a:rPr>
              <a:t>Atlanta</a:t>
            </a:r>
            <a:endParaRPr lang="en-US" dirty="0">
              <a:solidFill>
                <a:srgbClr val="FFC000"/>
              </a:solidFill>
            </a:endParaRPr>
          </a:p>
        </p:txBody>
      </p:sp>
      <p:sp>
        <p:nvSpPr>
          <p:cNvPr id="9" name="Freeform 8"/>
          <p:cNvSpPr/>
          <p:nvPr/>
        </p:nvSpPr>
        <p:spPr>
          <a:xfrm>
            <a:off x="3851564" y="2687782"/>
            <a:ext cx="2660072" cy="1510145"/>
          </a:xfrm>
          <a:custGeom>
            <a:avLst/>
            <a:gdLst>
              <a:gd name="connsiteX0" fmla="*/ 0 w 2660072"/>
              <a:gd name="connsiteY0" fmla="*/ 0 h 1510145"/>
              <a:gd name="connsiteX1" fmla="*/ 83127 w 2660072"/>
              <a:gd name="connsiteY1" fmla="*/ 55418 h 1510145"/>
              <a:gd name="connsiteX2" fmla="*/ 166254 w 2660072"/>
              <a:gd name="connsiteY2" fmla="*/ 110836 h 1510145"/>
              <a:gd name="connsiteX3" fmla="*/ 221672 w 2660072"/>
              <a:gd name="connsiteY3" fmla="*/ 180109 h 1510145"/>
              <a:gd name="connsiteX4" fmla="*/ 263236 w 2660072"/>
              <a:gd name="connsiteY4" fmla="*/ 207818 h 1510145"/>
              <a:gd name="connsiteX5" fmla="*/ 374072 w 2660072"/>
              <a:gd name="connsiteY5" fmla="*/ 304800 h 1510145"/>
              <a:gd name="connsiteX6" fmla="*/ 484909 w 2660072"/>
              <a:gd name="connsiteY6" fmla="*/ 387927 h 1510145"/>
              <a:gd name="connsiteX7" fmla="*/ 568036 w 2660072"/>
              <a:gd name="connsiteY7" fmla="*/ 429491 h 1510145"/>
              <a:gd name="connsiteX8" fmla="*/ 665018 w 2660072"/>
              <a:gd name="connsiteY8" fmla="*/ 471054 h 1510145"/>
              <a:gd name="connsiteX9" fmla="*/ 706581 w 2660072"/>
              <a:gd name="connsiteY9" fmla="*/ 498763 h 1510145"/>
              <a:gd name="connsiteX10" fmla="*/ 762000 w 2660072"/>
              <a:gd name="connsiteY10" fmla="*/ 554182 h 1510145"/>
              <a:gd name="connsiteX11" fmla="*/ 817418 w 2660072"/>
              <a:gd name="connsiteY11" fmla="*/ 637309 h 1510145"/>
              <a:gd name="connsiteX12" fmla="*/ 886691 w 2660072"/>
              <a:gd name="connsiteY12" fmla="*/ 692727 h 1510145"/>
              <a:gd name="connsiteX13" fmla="*/ 928254 w 2660072"/>
              <a:gd name="connsiteY13" fmla="*/ 720436 h 1510145"/>
              <a:gd name="connsiteX14" fmla="*/ 955963 w 2660072"/>
              <a:gd name="connsiteY14" fmla="*/ 762000 h 1510145"/>
              <a:gd name="connsiteX15" fmla="*/ 1039091 w 2660072"/>
              <a:gd name="connsiteY15" fmla="*/ 817418 h 1510145"/>
              <a:gd name="connsiteX16" fmla="*/ 1094509 w 2660072"/>
              <a:gd name="connsiteY16" fmla="*/ 858982 h 1510145"/>
              <a:gd name="connsiteX17" fmla="*/ 1177636 w 2660072"/>
              <a:gd name="connsiteY17" fmla="*/ 914400 h 1510145"/>
              <a:gd name="connsiteX18" fmla="*/ 1233054 w 2660072"/>
              <a:gd name="connsiteY18" fmla="*/ 983673 h 1510145"/>
              <a:gd name="connsiteX19" fmla="*/ 1274618 w 2660072"/>
              <a:gd name="connsiteY19" fmla="*/ 997527 h 1510145"/>
              <a:gd name="connsiteX20" fmla="*/ 1385454 w 2660072"/>
              <a:gd name="connsiteY20" fmla="*/ 1094509 h 1510145"/>
              <a:gd name="connsiteX21" fmla="*/ 1413163 w 2660072"/>
              <a:gd name="connsiteY21" fmla="*/ 1136073 h 1510145"/>
              <a:gd name="connsiteX22" fmla="*/ 1454727 w 2660072"/>
              <a:gd name="connsiteY22" fmla="*/ 1149927 h 1510145"/>
              <a:gd name="connsiteX23" fmla="*/ 1496291 w 2660072"/>
              <a:gd name="connsiteY23" fmla="*/ 1177636 h 1510145"/>
              <a:gd name="connsiteX24" fmla="*/ 1524000 w 2660072"/>
              <a:gd name="connsiteY24" fmla="*/ 1219200 h 1510145"/>
              <a:gd name="connsiteX25" fmla="*/ 1607127 w 2660072"/>
              <a:gd name="connsiteY25" fmla="*/ 1260763 h 1510145"/>
              <a:gd name="connsiteX26" fmla="*/ 1704109 w 2660072"/>
              <a:gd name="connsiteY26" fmla="*/ 1330036 h 1510145"/>
              <a:gd name="connsiteX27" fmla="*/ 1745672 w 2660072"/>
              <a:gd name="connsiteY27" fmla="*/ 1343891 h 1510145"/>
              <a:gd name="connsiteX28" fmla="*/ 1787236 w 2660072"/>
              <a:gd name="connsiteY28" fmla="*/ 1357745 h 1510145"/>
              <a:gd name="connsiteX29" fmla="*/ 1911927 w 2660072"/>
              <a:gd name="connsiteY29" fmla="*/ 1399309 h 1510145"/>
              <a:gd name="connsiteX30" fmla="*/ 2050472 w 2660072"/>
              <a:gd name="connsiteY30" fmla="*/ 1440873 h 1510145"/>
              <a:gd name="connsiteX31" fmla="*/ 2161309 w 2660072"/>
              <a:gd name="connsiteY31" fmla="*/ 1468582 h 1510145"/>
              <a:gd name="connsiteX32" fmla="*/ 2244436 w 2660072"/>
              <a:gd name="connsiteY32" fmla="*/ 1496291 h 1510145"/>
              <a:gd name="connsiteX33" fmla="*/ 2286000 w 2660072"/>
              <a:gd name="connsiteY33" fmla="*/ 1510145 h 1510145"/>
              <a:gd name="connsiteX34" fmla="*/ 2660072 w 2660072"/>
              <a:gd name="connsiteY34" fmla="*/ 1496291 h 151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60072" h="1510145">
                <a:moveTo>
                  <a:pt x="0" y="0"/>
                </a:moveTo>
                <a:cubicBezTo>
                  <a:pt x="27709" y="18473"/>
                  <a:pt x="59579" y="31870"/>
                  <a:pt x="83127" y="55418"/>
                </a:cubicBezTo>
                <a:cubicBezTo>
                  <a:pt x="135017" y="107308"/>
                  <a:pt x="106103" y="90786"/>
                  <a:pt x="166254" y="110836"/>
                </a:cubicBezTo>
                <a:cubicBezTo>
                  <a:pt x="285371" y="190246"/>
                  <a:pt x="145192" y="84508"/>
                  <a:pt x="221672" y="180109"/>
                </a:cubicBezTo>
                <a:cubicBezTo>
                  <a:pt x="232074" y="193111"/>
                  <a:pt x="249381" y="198582"/>
                  <a:pt x="263236" y="207818"/>
                </a:cubicBezTo>
                <a:cubicBezTo>
                  <a:pt x="341744" y="325581"/>
                  <a:pt x="212438" y="143166"/>
                  <a:pt x="374072" y="304800"/>
                </a:cubicBezTo>
                <a:cubicBezTo>
                  <a:pt x="453672" y="384400"/>
                  <a:pt x="412365" y="363747"/>
                  <a:pt x="484909" y="387927"/>
                </a:cubicBezTo>
                <a:cubicBezTo>
                  <a:pt x="564781" y="441176"/>
                  <a:pt x="487733" y="395075"/>
                  <a:pt x="568036" y="429491"/>
                </a:cubicBezTo>
                <a:cubicBezTo>
                  <a:pt x="687864" y="480846"/>
                  <a:pt x="567552" y="438567"/>
                  <a:pt x="665018" y="471054"/>
                </a:cubicBezTo>
                <a:cubicBezTo>
                  <a:pt x="678872" y="480290"/>
                  <a:pt x="696179" y="485761"/>
                  <a:pt x="706581" y="498763"/>
                </a:cubicBezTo>
                <a:cubicBezTo>
                  <a:pt x="760320" y="565937"/>
                  <a:pt x="671316" y="523953"/>
                  <a:pt x="762000" y="554182"/>
                </a:cubicBezTo>
                <a:cubicBezTo>
                  <a:pt x="780473" y="581891"/>
                  <a:pt x="789709" y="618836"/>
                  <a:pt x="817418" y="637309"/>
                </a:cubicBezTo>
                <a:cubicBezTo>
                  <a:pt x="945343" y="722593"/>
                  <a:pt x="787983" y="613761"/>
                  <a:pt x="886691" y="692727"/>
                </a:cubicBezTo>
                <a:cubicBezTo>
                  <a:pt x="899693" y="703129"/>
                  <a:pt x="914400" y="711200"/>
                  <a:pt x="928254" y="720436"/>
                </a:cubicBezTo>
                <a:cubicBezTo>
                  <a:pt x="937490" y="734291"/>
                  <a:pt x="943432" y="751035"/>
                  <a:pt x="955963" y="762000"/>
                </a:cubicBezTo>
                <a:cubicBezTo>
                  <a:pt x="981026" y="783930"/>
                  <a:pt x="1012449" y="797436"/>
                  <a:pt x="1039091" y="817418"/>
                </a:cubicBezTo>
                <a:cubicBezTo>
                  <a:pt x="1057564" y="831273"/>
                  <a:pt x="1075592" y="845740"/>
                  <a:pt x="1094509" y="858982"/>
                </a:cubicBezTo>
                <a:cubicBezTo>
                  <a:pt x="1121791" y="878080"/>
                  <a:pt x="1177636" y="914400"/>
                  <a:pt x="1177636" y="914400"/>
                </a:cubicBezTo>
                <a:cubicBezTo>
                  <a:pt x="1190220" y="933275"/>
                  <a:pt x="1211121" y="970513"/>
                  <a:pt x="1233054" y="983673"/>
                </a:cubicBezTo>
                <a:cubicBezTo>
                  <a:pt x="1245577" y="991187"/>
                  <a:pt x="1260763" y="992909"/>
                  <a:pt x="1274618" y="997527"/>
                </a:cubicBezTo>
                <a:cubicBezTo>
                  <a:pt x="1355665" y="1078574"/>
                  <a:pt x="1316720" y="1048686"/>
                  <a:pt x="1385454" y="1094509"/>
                </a:cubicBezTo>
                <a:cubicBezTo>
                  <a:pt x="1394690" y="1108364"/>
                  <a:pt x="1400161" y="1125671"/>
                  <a:pt x="1413163" y="1136073"/>
                </a:cubicBezTo>
                <a:cubicBezTo>
                  <a:pt x="1424567" y="1145196"/>
                  <a:pt x="1441665" y="1143396"/>
                  <a:pt x="1454727" y="1149927"/>
                </a:cubicBezTo>
                <a:cubicBezTo>
                  <a:pt x="1469620" y="1157373"/>
                  <a:pt x="1482436" y="1168400"/>
                  <a:pt x="1496291" y="1177636"/>
                </a:cubicBezTo>
                <a:cubicBezTo>
                  <a:pt x="1505527" y="1191491"/>
                  <a:pt x="1512226" y="1207426"/>
                  <a:pt x="1524000" y="1219200"/>
                </a:cubicBezTo>
                <a:cubicBezTo>
                  <a:pt x="1550858" y="1246058"/>
                  <a:pt x="1573321" y="1249495"/>
                  <a:pt x="1607127" y="1260763"/>
                </a:cubicBezTo>
                <a:cubicBezTo>
                  <a:pt x="1630217" y="1330037"/>
                  <a:pt x="1607126" y="1297708"/>
                  <a:pt x="1704109" y="1330036"/>
                </a:cubicBezTo>
                <a:lnTo>
                  <a:pt x="1745672" y="1343891"/>
                </a:lnTo>
                <a:lnTo>
                  <a:pt x="1787236" y="1357745"/>
                </a:lnTo>
                <a:cubicBezTo>
                  <a:pt x="1856388" y="1403846"/>
                  <a:pt x="1805266" y="1377977"/>
                  <a:pt x="1911927" y="1399309"/>
                </a:cubicBezTo>
                <a:cubicBezTo>
                  <a:pt x="2021909" y="1421305"/>
                  <a:pt x="1909049" y="1405518"/>
                  <a:pt x="2050472" y="1440873"/>
                </a:cubicBezTo>
                <a:cubicBezTo>
                  <a:pt x="2087418" y="1450109"/>
                  <a:pt x="2125181" y="1456539"/>
                  <a:pt x="2161309" y="1468582"/>
                </a:cubicBezTo>
                <a:lnTo>
                  <a:pt x="2244436" y="1496291"/>
                </a:lnTo>
                <a:lnTo>
                  <a:pt x="2286000" y="1510145"/>
                </a:lnTo>
                <a:lnTo>
                  <a:pt x="2660072" y="1496291"/>
                </a:lnTo>
              </a:path>
            </a:pathLst>
          </a:custGeom>
          <a:ln w="254000">
            <a:solidFill>
              <a:srgbClr val="0070C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descr="Animated Gif Fire (7).gif"/>
          <p:cNvPicPr>
            <a:picLocks noChangeAspect="1"/>
          </p:cNvPicPr>
          <p:nvPr/>
        </p:nvPicPr>
        <p:blipFill>
          <a:blip r:embed="rId3" cstate="print"/>
          <a:stretch>
            <a:fillRect/>
          </a:stretch>
        </p:blipFill>
        <p:spPr>
          <a:xfrm>
            <a:off x="4419600" y="2667000"/>
            <a:ext cx="339328" cy="638175"/>
          </a:xfrm>
          <a:prstGeom prst="rect">
            <a:avLst/>
          </a:prstGeom>
        </p:spPr>
      </p:pic>
      <p:pic>
        <p:nvPicPr>
          <p:cNvPr id="11" name="Picture 10" descr="Animated Gif Fire (7).gif"/>
          <p:cNvPicPr>
            <a:picLocks noChangeAspect="1"/>
          </p:cNvPicPr>
          <p:nvPr/>
        </p:nvPicPr>
        <p:blipFill>
          <a:blip r:embed="rId3" cstate="print"/>
          <a:stretch>
            <a:fillRect/>
          </a:stretch>
        </p:blipFill>
        <p:spPr>
          <a:xfrm>
            <a:off x="3810000" y="2667000"/>
            <a:ext cx="339328" cy="638175"/>
          </a:xfrm>
          <a:prstGeom prst="rect">
            <a:avLst/>
          </a:prstGeom>
        </p:spPr>
      </p:pic>
      <p:pic>
        <p:nvPicPr>
          <p:cNvPr id="12" name="Picture 11" descr="Animated Gif Fire (7).gif"/>
          <p:cNvPicPr>
            <a:picLocks noChangeAspect="1"/>
          </p:cNvPicPr>
          <p:nvPr/>
        </p:nvPicPr>
        <p:blipFill>
          <a:blip r:embed="rId3" cstate="print"/>
          <a:stretch>
            <a:fillRect/>
          </a:stretch>
        </p:blipFill>
        <p:spPr>
          <a:xfrm>
            <a:off x="4572000" y="3200400"/>
            <a:ext cx="339328" cy="638175"/>
          </a:xfrm>
          <a:prstGeom prst="rect">
            <a:avLst/>
          </a:prstGeom>
        </p:spPr>
      </p:pic>
      <p:pic>
        <p:nvPicPr>
          <p:cNvPr id="13" name="Picture 12" descr="Animated Gif Fire (7).gif"/>
          <p:cNvPicPr>
            <a:picLocks noChangeAspect="1"/>
          </p:cNvPicPr>
          <p:nvPr/>
        </p:nvPicPr>
        <p:blipFill>
          <a:blip r:embed="rId3" cstate="print"/>
          <a:stretch>
            <a:fillRect/>
          </a:stretch>
        </p:blipFill>
        <p:spPr>
          <a:xfrm>
            <a:off x="5257800" y="3429000"/>
            <a:ext cx="263128" cy="638175"/>
          </a:xfrm>
          <a:prstGeom prst="rect">
            <a:avLst/>
          </a:prstGeom>
        </p:spPr>
      </p:pic>
      <p:pic>
        <p:nvPicPr>
          <p:cNvPr id="14" name="Picture 13" descr="Animated Gif Fire (7).gif"/>
          <p:cNvPicPr>
            <a:picLocks noChangeAspect="1"/>
          </p:cNvPicPr>
          <p:nvPr/>
        </p:nvPicPr>
        <p:blipFill>
          <a:blip r:embed="rId3" cstate="print"/>
          <a:stretch>
            <a:fillRect/>
          </a:stretch>
        </p:blipFill>
        <p:spPr>
          <a:xfrm>
            <a:off x="5638800" y="3886200"/>
            <a:ext cx="339328" cy="638175"/>
          </a:xfrm>
          <a:prstGeom prst="rect">
            <a:avLst/>
          </a:prstGeom>
        </p:spPr>
      </p:pic>
      <p:pic>
        <p:nvPicPr>
          <p:cNvPr id="15" name="Picture 14" descr="necktie.GIF"/>
          <p:cNvPicPr>
            <a:picLocks noChangeAspect="1"/>
          </p:cNvPicPr>
          <p:nvPr/>
        </p:nvPicPr>
        <p:blipFill>
          <a:blip r:embed="rId4" cstate="print"/>
          <a:stretch>
            <a:fillRect/>
          </a:stretch>
        </p:blipFill>
        <p:spPr>
          <a:xfrm>
            <a:off x="990600" y="304800"/>
            <a:ext cx="1600200" cy="2376535"/>
          </a:xfrm>
          <a:prstGeom prst="rect">
            <a:avLst/>
          </a:prstGeom>
        </p:spPr>
      </p:pic>
      <p:pic>
        <p:nvPicPr>
          <p:cNvPr id="16" name="Picture 15" descr="5997-004-8D6A21C6.jpg"/>
          <p:cNvPicPr>
            <a:picLocks noChangeAspect="1"/>
          </p:cNvPicPr>
          <p:nvPr/>
        </p:nvPicPr>
        <p:blipFill>
          <a:blip r:embed="rId5" cstate="print"/>
          <a:stretch>
            <a:fillRect/>
          </a:stretch>
        </p:blipFill>
        <p:spPr>
          <a:xfrm>
            <a:off x="5181092" y="0"/>
            <a:ext cx="3962908" cy="3079980"/>
          </a:xfrm>
          <a:prstGeom prst="rect">
            <a:avLst/>
          </a:prstGeom>
        </p:spPr>
      </p:pic>
      <p:sp>
        <p:nvSpPr>
          <p:cNvPr id="18" name="Flowchart: Or 17"/>
          <p:cNvSpPr/>
          <p:nvPr/>
        </p:nvSpPr>
        <p:spPr>
          <a:xfrm>
            <a:off x="3962400" y="4038600"/>
            <a:ext cx="304800" cy="304800"/>
          </a:xfrm>
          <a:prstGeom prst="flowChartOr">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553200" y="40386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81800" y="3962400"/>
            <a:ext cx="1084721" cy="369332"/>
          </a:xfrm>
          <a:prstGeom prst="rect">
            <a:avLst/>
          </a:prstGeom>
          <a:noFill/>
        </p:spPr>
        <p:txBody>
          <a:bodyPr wrap="none" rtlCol="0">
            <a:spAutoFit/>
          </a:bodyPr>
          <a:lstStyle/>
          <a:p>
            <a:r>
              <a:rPr lang="en-US" dirty="0" smtClean="0">
                <a:solidFill>
                  <a:srgbClr val="FFC000"/>
                </a:solidFill>
              </a:rPr>
              <a:t>Savannah</a:t>
            </a:r>
            <a:endParaRPr lang="en-US" dirty="0">
              <a:solidFill>
                <a:srgbClr val="FFC000"/>
              </a:solidFill>
            </a:endParaRPr>
          </a:p>
        </p:txBody>
      </p:sp>
      <p:pic>
        <p:nvPicPr>
          <p:cNvPr id="17" name="Picture 16" descr="8.11 General W T Sherman.jpg"/>
          <p:cNvPicPr>
            <a:picLocks noChangeAspect="1"/>
          </p:cNvPicPr>
          <p:nvPr/>
        </p:nvPicPr>
        <p:blipFill>
          <a:blip r:embed="rId6" cstate="print"/>
          <a:stretch>
            <a:fillRect/>
          </a:stretch>
        </p:blipFill>
        <p:spPr>
          <a:xfrm>
            <a:off x="990600" y="3854008"/>
            <a:ext cx="2078576" cy="2528935"/>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history_andersonville_prison_.jpg"/>
          <p:cNvPicPr>
            <a:picLocks noChangeAspect="1"/>
          </p:cNvPicPr>
          <p:nvPr/>
        </p:nvPicPr>
        <p:blipFill>
          <a:blip r:embed="rId2" cstate="print"/>
          <a:stretch>
            <a:fillRect/>
          </a:stretch>
        </p:blipFill>
        <p:spPr>
          <a:xfrm>
            <a:off x="83780" y="0"/>
            <a:ext cx="8976440" cy="6858000"/>
          </a:xfrm>
          <a:prstGeom prst="rect">
            <a:avLst/>
          </a:prstGeom>
        </p:spPr>
      </p:pic>
      <p:pic>
        <p:nvPicPr>
          <p:cNvPr id="3" name="Picture 2" descr="pow-1c.jpg"/>
          <p:cNvPicPr>
            <a:picLocks noChangeAspect="1"/>
          </p:cNvPicPr>
          <p:nvPr/>
        </p:nvPicPr>
        <p:blipFill>
          <a:blip r:embed="rId3" cstate="print"/>
          <a:stretch>
            <a:fillRect/>
          </a:stretch>
        </p:blipFill>
        <p:spPr>
          <a:xfrm>
            <a:off x="838200" y="762000"/>
            <a:ext cx="3151734" cy="5105400"/>
          </a:xfrm>
          <a:prstGeom prst="rect">
            <a:avLst/>
          </a:prstGeom>
        </p:spPr>
      </p:pic>
      <p:pic>
        <p:nvPicPr>
          <p:cNvPr id="4" name="Picture 3" descr="AndersonvillePrisoner.jpg"/>
          <p:cNvPicPr>
            <a:picLocks noChangeAspect="1"/>
          </p:cNvPicPr>
          <p:nvPr/>
        </p:nvPicPr>
        <p:blipFill>
          <a:blip r:embed="rId4" cstate="print"/>
          <a:stretch>
            <a:fillRect/>
          </a:stretch>
        </p:blipFill>
        <p:spPr>
          <a:xfrm>
            <a:off x="5029200" y="762000"/>
            <a:ext cx="2931737" cy="5105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062" y="417897"/>
            <a:ext cx="3236784" cy="646331"/>
          </a:xfrm>
          <a:prstGeom prst="rect">
            <a:avLst/>
          </a:prstGeom>
          <a:noFill/>
        </p:spPr>
        <p:txBody>
          <a:bodyPr wrap="none" rtlCol="0">
            <a:spAutoFit/>
          </a:bodyPr>
          <a:lstStyle/>
          <a:p>
            <a:r>
              <a:rPr lang="en-US" sz="3600" i="1" dirty="0" smtClean="0">
                <a:latin typeface="Times New Roman"/>
                <a:cs typeface="Times New Roman"/>
              </a:rPr>
              <a:t>Election of 1864</a:t>
            </a:r>
          </a:p>
        </p:txBody>
      </p:sp>
      <p:sp>
        <p:nvSpPr>
          <p:cNvPr id="3" name="TextBox 2"/>
          <p:cNvSpPr txBox="1"/>
          <p:nvPr/>
        </p:nvSpPr>
        <p:spPr>
          <a:xfrm>
            <a:off x="187170" y="1621065"/>
            <a:ext cx="5257800" cy="1323439"/>
          </a:xfrm>
          <a:prstGeom prst="rect">
            <a:avLst/>
          </a:prstGeom>
          <a:noFill/>
        </p:spPr>
        <p:txBody>
          <a:bodyPr wrap="square" rtlCol="0">
            <a:spAutoFit/>
          </a:bodyPr>
          <a:lstStyle/>
          <a:p>
            <a:r>
              <a:rPr lang="en-US" sz="2000" dirty="0" smtClean="0">
                <a:solidFill>
                  <a:srgbClr val="000000"/>
                </a:solidFill>
                <a:latin typeface="Book Antiqua" pitchFamily="18" charset="0"/>
              </a:rPr>
              <a:t>“National Union”</a:t>
            </a:r>
          </a:p>
          <a:p>
            <a:r>
              <a:rPr lang="en-US" sz="2000" dirty="0">
                <a:solidFill>
                  <a:srgbClr val="000000"/>
                </a:solidFill>
                <a:latin typeface="Book Antiqua" pitchFamily="18" charset="0"/>
              </a:rPr>
              <a:t>(</a:t>
            </a:r>
            <a:r>
              <a:rPr lang="en-US" sz="2000" dirty="0" smtClean="0">
                <a:solidFill>
                  <a:srgbClr val="000000"/>
                </a:solidFill>
                <a:latin typeface="Book Antiqua" pitchFamily="18" charset="0"/>
              </a:rPr>
              <a:t>Republican): 212</a:t>
            </a:r>
          </a:p>
          <a:p>
            <a:r>
              <a:rPr lang="en-US" sz="2000" dirty="0" smtClean="0">
                <a:solidFill>
                  <a:srgbClr val="000000"/>
                </a:solidFill>
                <a:latin typeface="Book Antiqua" pitchFamily="18" charset="0"/>
              </a:rPr>
              <a:t>President: Abraham Lincoln</a:t>
            </a:r>
          </a:p>
          <a:p>
            <a:r>
              <a:rPr lang="en-US" sz="2000" dirty="0" smtClean="0">
                <a:solidFill>
                  <a:srgbClr val="000000"/>
                </a:solidFill>
                <a:latin typeface="Book Antiqua" pitchFamily="18" charset="0"/>
              </a:rPr>
              <a:t>Vice President: Andrew Johnson</a:t>
            </a:r>
          </a:p>
        </p:txBody>
      </p:sp>
      <p:sp>
        <p:nvSpPr>
          <p:cNvPr id="4" name="TextBox 3"/>
          <p:cNvSpPr txBox="1"/>
          <p:nvPr/>
        </p:nvSpPr>
        <p:spPr>
          <a:xfrm>
            <a:off x="155575" y="3065407"/>
            <a:ext cx="5257800" cy="707886"/>
          </a:xfrm>
          <a:prstGeom prst="rect">
            <a:avLst/>
          </a:prstGeom>
          <a:noFill/>
        </p:spPr>
        <p:txBody>
          <a:bodyPr wrap="square" rtlCol="0">
            <a:spAutoFit/>
          </a:bodyPr>
          <a:lstStyle/>
          <a:p>
            <a:r>
              <a:rPr lang="en-US" sz="2000" dirty="0" smtClean="0">
                <a:solidFill>
                  <a:srgbClr val="000000"/>
                </a:solidFill>
                <a:latin typeface="Book Antiqua" pitchFamily="18" charset="0"/>
              </a:rPr>
              <a:t>Democrat: 2</a:t>
            </a:r>
            <a:r>
              <a:rPr lang="en-US" sz="2000" dirty="0">
                <a:solidFill>
                  <a:srgbClr val="000000"/>
                </a:solidFill>
                <a:latin typeface="Book Antiqua" pitchFamily="18" charset="0"/>
              </a:rPr>
              <a:t>1</a:t>
            </a:r>
            <a:endParaRPr lang="en-US" sz="2000" dirty="0" smtClean="0">
              <a:solidFill>
                <a:srgbClr val="000000"/>
              </a:solidFill>
              <a:latin typeface="Book Antiqua" pitchFamily="18" charset="0"/>
            </a:endParaRPr>
          </a:p>
          <a:p>
            <a:r>
              <a:rPr lang="en-US" sz="2000" dirty="0" smtClean="0">
                <a:solidFill>
                  <a:srgbClr val="000000"/>
                </a:solidFill>
                <a:latin typeface="Book Antiqua" pitchFamily="18" charset="0"/>
              </a:rPr>
              <a:t>President: George McClellan</a:t>
            </a:r>
          </a:p>
        </p:txBody>
      </p:sp>
      <p:sp>
        <p:nvSpPr>
          <p:cNvPr id="5" name="AutoShape 8" descr="Politics Campaign Biography Life Franklin Pierce Nathaniel Hawthorne 1st  1852 | #1757139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File:ElectoralCollege1864.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441" y="332309"/>
            <a:ext cx="5754602" cy="33448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braham-Lincoln-Andrew-Johnson-campaign-poster.jpg"/>
          <p:cNvPicPr>
            <a:picLocks noChangeAspect="1"/>
          </p:cNvPicPr>
          <p:nvPr/>
        </p:nvPicPr>
        <p:blipFill>
          <a:blip r:embed="rId3" cstate="print"/>
          <a:stretch>
            <a:fillRect/>
          </a:stretch>
        </p:blipFill>
        <p:spPr>
          <a:xfrm>
            <a:off x="527195" y="3773293"/>
            <a:ext cx="2288875" cy="3119410"/>
          </a:xfrm>
          <a:prstGeom prst="rect">
            <a:avLst/>
          </a:prstGeom>
        </p:spPr>
      </p:pic>
      <p:pic>
        <p:nvPicPr>
          <p:cNvPr id="9220" name="Picture 4" descr="Dynamism and Inertia | American Battlefield Tru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0208" y="3677172"/>
            <a:ext cx="3868770" cy="31641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Original 1864 Abraham Lincoln - Andrew Johnson Political Campaign Ferrotype  Pin -- Antique Price Guide Details 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361" y="4196993"/>
            <a:ext cx="2078660" cy="218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09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thumb/5/5c/Abraham_Lincoln_second_inaugural_address.jpg/800px-Abraham_Lincoln_second_inaugural_addr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
            <a:ext cx="9475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223" y="4343400"/>
            <a:ext cx="8686800" cy="2308324"/>
          </a:xfrm>
          <a:prstGeom prst="rect">
            <a:avLst/>
          </a:prstGeom>
          <a:solidFill>
            <a:schemeClr val="bg1">
              <a:lumMod val="75000"/>
            </a:schemeClr>
          </a:solidFill>
          <a:ln>
            <a:solidFill>
              <a:schemeClr val="tx1"/>
            </a:solidFill>
          </a:ln>
        </p:spPr>
        <p:txBody>
          <a:bodyPr wrap="square" rtlCol="0">
            <a:spAutoFit/>
          </a:bodyPr>
          <a:lstStyle/>
          <a:p>
            <a:r>
              <a:rPr lang="en-US" sz="2400" i="1" dirty="0">
                <a:latin typeface="Garamond" panose="02020404030301010803" pitchFamily="18" charset="0"/>
              </a:rPr>
              <a:t>	</a:t>
            </a:r>
            <a:r>
              <a:rPr lang="en-US" sz="2400" b="1" i="1" dirty="0" smtClean="0">
                <a:latin typeface="Garamond" panose="02020404030301010803" pitchFamily="18" charset="0"/>
              </a:rPr>
              <a:t>With </a:t>
            </a:r>
            <a:r>
              <a:rPr lang="en-US" sz="2400" b="1" i="1" dirty="0">
                <a:latin typeface="Garamond" panose="02020404030301010803" pitchFamily="18" charset="0"/>
              </a:rPr>
              <a:t>malice towards none, with charity for all, with firmness in the right as God gives us to see the right, let us strike on to finish the work we are in; to bind up the nation’s wounds; to care for him who shall have borne the battle, and for his widow and his orphan; to do all which may achieve and cherish a just and lasting peace among ourselves and with all nations.</a:t>
            </a:r>
          </a:p>
        </p:txBody>
      </p:sp>
    </p:spTree>
    <p:extLst>
      <p:ext uri="{BB962C8B-B14F-4D97-AF65-F5344CB8AC3E}">
        <p14:creationId xmlns:p14="http://schemas.microsoft.com/office/powerpoint/2010/main" val="26458835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1865 </a:t>
            </a:r>
            <a:endParaRPr lang="en-US" sz="6000" dirty="0">
              <a:latin typeface="Algerian" pitchFamily="82" charset="0"/>
            </a:endParaRPr>
          </a:p>
        </p:txBody>
      </p:sp>
      <p:pic>
        <p:nvPicPr>
          <p:cNvPr id="5" name="Picture 4" descr="120.34 Civil War Map - Colton - 1862.jpg"/>
          <p:cNvPicPr>
            <a:picLocks noChangeAspect="1"/>
          </p:cNvPicPr>
          <p:nvPr/>
        </p:nvPicPr>
        <p:blipFill>
          <a:blip r:embed="rId2" cstate="print"/>
          <a:stretch>
            <a:fillRect/>
          </a:stretch>
        </p:blipFill>
        <p:spPr>
          <a:xfrm>
            <a:off x="2209800" y="2486501"/>
            <a:ext cx="5105400" cy="4371499"/>
          </a:xfrm>
          <a:prstGeom prst="rect">
            <a:avLst/>
          </a:prstGeom>
        </p:spPr>
      </p:pic>
      <p:sp>
        <p:nvSpPr>
          <p:cNvPr id="7" name="TextBox 6"/>
          <p:cNvSpPr txBox="1"/>
          <p:nvPr/>
        </p:nvSpPr>
        <p:spPr>
          <a:xfrm>
            <a:off x="457200" y="914400"/>
            <a:ext cx="8686800" cy="1569660"/>
          </a:xfrm>
          <a:prstGeom prst="rect">
            <a:avLst/>
          </a:prstGeom>
          <a:noFill/>
        </p:spPr>
        <p:txBody>
          <a:bodyPr wrap="square" rtlCol="0">
            <a:spAutoFit/>
          </a:bodyPr>
          <a:lstStyle/>
          <a:p>
            <a:pPr algn="ctr"/>
            <a:r>
              <a:rPr lang="en-US" sz="3200" dirty="0" smtClean="0"/>
              <a:t>Northern Plan: </a:t>
            </a:r>
          </a:p>
          <a:p>
            <a:pPr algn="ctr"/>
            <a:r>
              <a:rPr lang="en-US" sz="3200" dirty="0" smtClean="0"/>
              <a:t>In the East: Capture Richmond!</a:t>
            </a:r>
          </a:p>
          <a:p>
            <a:pPr algn="ctr"/>
            <a:endParaRPr lang="en-US" sz="3200" dirty="0" smtClean="0"/>
          </a:p>
        </p:txBody>
      </p:sp>
      <p:sp>
        <p:nvSpPr>
          <p:cNvPr id="9" name="Down Arrow 8"/>
          <p:cNvSpPr/>
          <p:nvPr/>
        </p:nvSpPr>
        <p:spPr>
          <a:xfrm>
            <a:off x="5715000" y="42672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AcivilBig.jpg"/>
          <p:cNvPicPr>
            <a:picLocks noChangeAspect="1"/>
          </p:cNvPicPr>
          <p:nvPr/>
        </p:nvPicPr>
        <p:blipFill>
          <a:blip r:embed="rId3" cstate="print"/>
          <a:stretch>
            <a:fillRect/>
          </a:stretch>
        </p:blipFill>
        <p:spPr>
          <a:xfrm>
            <a:off x="-5257800" y="-2057400"/>
            <a:ext cx="14782800" cy="10443720"/>
          </a:xfrm>
          <a:prstGeom prst="rect">
            <a:avLst/>
          </a:prstGeom>
          <a:ln>
            <a:solidFill>
              <a:schemeClr val="accent1"/>
            </a:solidFill>
          </a:ln>
        </p:spPr>
      </p:pic>
      <p:sp>
        <p:nvSpPr>
          <p:cNvPr id="10" name="Rectangle 9"/>
          <p:cNvSpPr/>
          <p:nvPr/>
        </p:nvSpPr>
        <p:spPr>
          <a:xfrm>
            <a:off x="-1371600" y="0"/>
            <a:ext cx="10515600" cy="716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099" y="435168"/>
            <a:ext cx="201850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tx1"/>
                  </a:solidFill>
                </a:ln>
                <a:solidFill>
                  <a:srgbClr val="FF0000"/>
                </a:solidFill>
                <a:effectLst/>
                <a:latin typeface="Algerian" pitchFamily="82" charset="0"/>
              </a:rPr>
              <a:t>1865 </a:t>
            </a:r>
            <a:endParaRPr lang="en-US" sz="5400" b="1" cap="none" spc="0" dirty="0">
              <a:ln>
                <a:solidFill>
                  <a:schemeClr val="tx1"/>
                </a:solidFill>
              </a:ln>
              <a:solidFill>
                <a:srgbClr val="FF0000"/>
              </a:solidFill>
              <a:effectLst/>
            </a:endParaRPr>
          </a:p>
        </p:txBody>
      </p:sp>
      <p:sp>
        <p:nvSpPr>
          <p:cNvPr id="16" name="Explosion 2 15"/>
          <p:cNvSpPr/>
          <p:nvPr/>
        </p:nvSpPr>
        <p:spPr>
          <a:xfrm>
            <a:off x="6934200" y="2743200"/>
            <a:ext cx="381000" cy="304800"/>
          </a:xfrm>
          <a:prstGeom prst="irregularSeal2">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5099" y="1225695"/>
            <a:ext cx="3466302" cy="2677656"/>
          </a:xfrm>
          <a:prstGeom prst="rect">
            <a:avLst/>
          </a:prstGeom>
          <a:solidFill>
            <a:schemeClr val="bg1"/>
          </a:solidFill>
          <a:ln>
            <a:solidFill>
              <a:schemeClr val="tx1"/>
            </a:solidFill>
          </a:ln>
        </p:spPr>
        <p:txBody>
          <a:bodyPr wrap="square" rtlCol="0">
            <a:spAutoFit/>
          </a:bodyPr>
          <a:lstStyle/>
          <a:p>
            <a:r>
              <a:rPr lang="en-US" sz="2400" b="1" dirty="0" smtClean="0">
                <a:latin typeface="Garamond" panose="02020404030301010803" pitchFamily="18" charset="0"/>
              </a:rPr>
              <a:t>The East:</a:t>
            </a:r>
          </a:p>
          <a:p>
            <a:r>
              <a:rPr lang="en-US" sz="2400" dirty="0" smtClean="0">
                <a:latin typeface="Garamond" panose="02020404030301010803" pitchFamily="18" charset="0"/>
              </a:rPr>
              <a:t>-Union army finally captures Richmond, VA</a:t>
            </a:r>
          </a:p>
          <a:p>
            <a:r>
              <a:rPr lang="en-US" sz="2400" dirty="0" smtClean="0">
                <a:latin typeface="Garamond" panose="02020404030301010803" pitchFamily="18" charset="0"/>
              </a:rPr>
              <a:t>-Confederates surrender at Appomattox Courthouse, Virginia.</a:t>
            </a:r>
          </a:p>
          <a:p>
            <a:endParaRPr lang="en-US" sz="2400" dirty="0" smtClean="0">
              <a:latin typeface="Garamond" panose="02020404030301010803" pitchFamily="18" charset="0"/>
            </a:endParaRPr>
          </a:p>
        </p:txBody>
      </p:sp>
    </p:spTree>
    <p:extLst>
      <p:ext uri="{BB962C8B-B14F-4D97-AF65-F5344CB8AC3E}">
        <p14:creationId xmlns:p14="http://schemas.microsoft.com/office/powerpoint/2010/main" val="202286111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chmond-Virginia-Civil-War.jpg"/>
          <p:cNvPicPr>
            <a:picLocks noChangeAspect="1"/>
          </p:cNvPicPr>
          <p:nvPr/>
        </p:nvPicPr>
        <p:blipFill>
          <a:blip r:embed="rId2" cstate="print"/>
          <a:stretch>
            <a:fillRect/>
          </a:stretch>
        </p:blipFill>
        <p:spPr>
          <a:xfrm>
            <a:off x="0" y="0"/>
            <a:ext cx="9144000" cy="7132320"/>
          </a:xfrm>
          <a:prstGeom prst="rect">
            <a:avLst/>
          </a:prstGeom>
        </p:spPr>
      </p:pic>
    </p:spTree>
    <p:extLst>
      <p:ext uri="{BB962C8B-B14F-4D97-AF65-F5344CB8AC3E}">
        <p14:creationId xmlns:p14="http://schemas.microsoft.com/office/powerpoint/2010/main" val="6555626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virginia_90.jpg"/>
          <p:cNvPicPr>
            <a:picLocks noChangeAspect="1"/>
          </p:cNvPicPr>
          <p:nvPr/>
        </p:nvPicPr>
        <p:blipFill>
          <a:blip r:embed="rId2" cstate="print"/>
          <a:stretch>
            <a:fillRect/>
          </a:stretch>
        </p:blipFill>
        <p:spPr>
          <a:xfrm>
            <a:off x="-3048001" y="1111048"/>
            <a:ext cx="12192001" cy="5746952"/>
          </a:xfrm>
          <a:prstGeom prst="rect">
            <a:avLst/>
          </a:prstGeom>
          <a:noFill/>
          <a:ln>
            <a:noFill/>
          </a:ln>
        </p:spPr>
      </p:pic>
      <p:sp>
        <p:nvSpPr>
          <p:cNvPr id="7" name="5-Point Star 6"/>
          <p:cNvSpPr/>
          <p:nvPr/>
        </p:nvSpPr>
        <p:spPr>
          <a:xfrm>
            <a:off x="6477000" y="1752600"/>
            <a:ext cx="533400" cy="533400"/>
          </a:xfrm>
          <a:prstGeom prst="star5">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72200" y="1371600"/>
            <a:ext cx="2724977" cy="461665"/>
          </a:xfrm>
          <a:prstGeom prst="rect">
            <a:avLst/>
          </a:prstGeom>
          <a:noFill/>
        </p:spPr>
        <p:txBody>
          <a:bodyPr wrap="none" rtlCol="0">
            <a:spAutoFit/>
          </a:bodyPr>
          <a:lstStyle/>
          <a:p>
            <a:r>
              <a:rPr lang="en-US" sz="2400" dirty="0" smtClean="0">
                <a:solidFill>
                  <a:schemeClr val="tx2"/>
                </a:solidFill>
                <a:latin typeface="Arial Black" pitchFamily="34" charset="0"/>
              </a:rPr>
              <a:t>Washington DC</a:t>
            </a:r>
            <a:endParaRPr lang="en-US" sz="2400" dirty="0">
              <a:solidFill>
                <a:schemeClr val="tx2"/>
              </a:solidFill>
              <a:latin typeface="Arial Black" pitchFamily="34" charset="0"/>
            </a:endParaRPr>
          </a:p>
        </p:txBody>
      </p:sp>
      <p:sp>
        <p:nvSpPr>
          <p:cNvPr id="9" name="5-Point Star 8"/>
          <p:cNvSpPr/>
          <p:nvPr/>
        </p:nvSpPr>
        <p:spPr>
          <a:xfrm>
            <a:off x="6019800" y="4419600"/>
            <a:ext cx="533400" cy="533400"/>
          </a:xfrm>
          <a:prstGeom prst="star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29400" y="4495800"/>
            <a:ext cx="1854547" cy="461665"/>
          </a:xfrm>
          <a:prstGeom prst="rect">
            <a:avLst/>
          </a:prstGeom>
          <a:noFill/>
        </p:spPr>
        <p:txBody>
          <a:bodyPr wrap="none" rtlCol="0">
            <a:spAutoFit/>
          </a:bodyPr>
          <a:lstStyle/>
          <a:p>
            <a:r>
              <a:rPr lang="en-US" sz="2400" dirty="0" smtClean="0">
                <a:solidFill>
                  <a:schemeClr val="tx1">
                    <a:lumMod val="85000"/>
                    <a:lumOff val="15000"/>
                  </a:schemeClr>
                </a:solidFill>
                <a:latin typeface="Arial Black" pitchFamily="34" charset="0"/>
              </a:rPr>
              <a:t>Richmond</a:t>
            </a:r>
            <a:endParaRPr lang="en-US" sz="2400" dirty="0">
              <a:solidFill>
                <a:schemeClr val="tx1">
                  <a:lumMod val="85000"/>
                  <a:lumOff val="15000"/>
                </a:schemeClr>
              </a:solidFill>
              <a:latin typeface="Arial Black" pitchFamily="34" charset="0"/>
            </a:endParaRPr>
          </a:p>
        </p:txBody>
      </p:sp>
      <p:sp>
        <p:nvSpPr>
          <p:cNvPr id="18" name="TextBox 17"/>
          <p:cNvSpPr txBox="1"/>
          <p:nvPr/>
        </p:nvSpPr>
        <p:spPr>
          <a:xfrm>
            <a:off x="6629400" y="5181600"/>
            <a:ext cx="2037161" cy="461665"/>
          </a:xfrm>
          <a:prstGeom prst="rect">
            <a:avLst/>
          </a:prstGeom>
          <a:noFill/>
        </p:spPr>
        <p:txBody>
          <a:bodyPr wrap="none" rtlCol="0">
            <a:spAutoFit/>
          </a:bodyPr>
          <a:lstStyle/>
          <a:p>
            <a:r>
              <a:rPr lang="en-US" sz="2400" dirty="0" smtClean="0">
                <a:solidFill>
                  <a:srgbClr val="C00000"/>
                </a:solidFill>
                <a:latin typeface="Arial Black" pitchFamily="34" charset="0"/>
              </a:rPr>
              <a:t>Petersburg</a:t>
            </a:r>
            <a:endParaRPr lang="en-US" sz="2400" dirty="0">
              <a:solidFill>
                <a:srgbClr val="C00000"/>
              </a:solidFill>
              <a:latin typeface="Arial Black" pitchFamily="34" charset="0"/>
            </a:endParaRPr>
          </a:p>
        </p:txBody>
      </p:sp>
      <p:sp>
        <p:nvSpPr>
          <p:cNvPr id="19" name="Explosion 1 18"/>
          <p:cNvSpPr/>
          <p:nvPr/>
        </p:nvSpPr>
        <p:spPr>
          <a:xfrm>
            <a:off x="6019800" y="5105400"/>
            <a:ext cx="609600" cy="609600"/>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flipH="1" flipV="1">
            <a:off x="5982494" y="4914106"/>
            <a:ext cx="685800" cy="1588"/>
          </a:xfrm>
          <a:prstGeom prst="straightConnector1">
            <a:avLst/>
          </a:prstGeom>
          <a:ln w="825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0"/>
            <a:ext cx="9144000" cy="1077218"/>
          </a:xfrm>
          <a:prstGeom prst="rect">
            <a:avLst/>
          </a:prstGeom>
          <a:noFill/>
        </p:spPr>
        <p:txBody>
          <a:bodyPr wrap="square" rtlCol="0">
            <a:spAutoFit/>
          </a:bodyPr>
          <a:lstStyle/>
          <a:p>
            <a:pPr algn="ctr"/>
            <a:r>
              <a:rPr lang="en-US" sz="3200" dirty="0" smtClean="0"/>
              <a:t>April: Petersburg surrenders, allowing the Union to capture Richmond</a:t>
            </a:r>
            <a:endParaRPr lang="en-US" sz="3200" dirty="0"/>
          </a:p>
        </p:txBody>
      </p:sp>
      <p:pic>
        <p:nvPicPr>
          <p:cNvPr id="27" name="Picture 26" descr="Animated Gif Fire (7).gif"/>
          <p:cNvPicPr>
            <a:picLocks noChangeAspect="1"/>
          </p:cNvPicPr>
          <p:nvPr/>
        </p:nvPicPr>
        <p:blipFill>
          <a:blip r:embed="rId3" cstate="print"/>
          <a:stretch>
            <a:fillRect/>
          </a:stretch>
        </p:blipFill>
        <p:spPr>
          <a:xfrm>
            <a:off x="6019800" y="4267200"/>
            <a:ext cx="505456" cy="776288"/>
          </a:xfrm>
          <a:prstGeom prst="rect">
            <a:avLst/>
          </a:prstGeom>
        </p:spPr>
      </p:pic>
      <p:pic>
        <p:nvPicPr>
          <p:cNvPr id="28" name="Picture 27" descr="Richmond-Virginia-Civil-War.jpg"/>
          <p:cNvPicPr>
            <a:picLocks noChangeAspect="1"/>
          </p:cNvPicPr>
          <p:nvPr/>
        </p:nvPicPr>
        <p:blipFill>
          <a:blip r:embed="rId4" cstate="print"/>
          <a:stretch>
            <a:fillRect/>
          </a:stretch>
        </p:blipFill>
        <p:spPr>
          <a:xfrm>
            <a:off x="228600" y="990600"/>
            <a:ext cx="5181600" cy="404164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horizont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281" y="0"/>
            <a:ext cx="9314281" cy="646331"/>
          </a:xfrm>
          <a:prstGeom prst="rect">
            <a:avLst/>
          </a:prstGeom>
          <a:noFill/>
        </p:spPr>
        <p:txBody>
          <a:bodyPr wrap="squar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Confederate President: Jefferson Davis</a:t>
            </a:r>
          </a:p>
        </p:txBody>
      </p:sp>
      <p:pic>
        <p:nvPicPr>
          <p:cNvPr id="2050" name="Picture 2" descr="https://upload.wikimedia.org/wikipedia/commons/1/10/President-Jefferson-Dav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653143" cy="5943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rnerstone&quot; Speech - Teaching American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05200"/>
            <a:ext cx="3645124" cy="2881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61397" y="6488668"/>
            <a:ext cx="3437929" cy="369332"/>
          </a:xfrm>
          <a:prstGeom prst="rect">
            <a:avLst/>
          </a:prstGeom>
          <a:noFill/>
        </p:spPr>
        <p:txBody>
          <a:bodyPr wrap="none" rtlCol="0">
            <a:spAutoFit/>
          </a:bodyPr>
          <a:lstStyle/>
          <a:p>
            <a:r>
              <a:rPr lang="en-US" dirty="0" smtClean="0"/>
              <a:t>Vice President Alexander Stephens</a:t>
            </a:r>
            <a:endParaRPr lang="en-US" dirty="0"/>
          </a:p>
        </p:txBody>
      </p:sp>
      <p:pic>
        <p:nvPicPr>
          <p:cNvPr id="2052" name="Picture 4" descr="Alabama State Capitol Building, United States, vintage engraving — Stock  Vector © Morphart #67541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1397" y="914400"/>
            <a:ext cx="3280914" cy="227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09405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cLean.jpg"/>
          <p:cNvPicPr>
            <a:picLocks noChangeAspect="1"/>
          </p:cNvPicPr>
          <p:nvPr/>
        </p:nvPicPr>
        <p:blipFill>
          <a:blip r:embed="rId2" cstate="print"/>
          <a:stretch>
            <a:fillRect/>
          </a:stretch>
        </p:blipFill>
        <p:spPr>
          <a:xfrm>
            <a:off x="-25400" y="12700"/>
            <a:ext cx="9169400" cy="6877050"/>
          </a:xfrm>
          <a:prstGeom prst="rect">
            <a:avLst/>
          </a:prstGeom>
        </p:spPr>
      </p:pic>
      <p:sp>
        <p:nvSpPr>
          <p:cNvPr id="4" name="Title 3"/>
          <p:cNvSpPr>
            <a:spLocks noGrp="1"/>
          </p:cNvSpPr>
          <p:nvPr>
            <p:ph type="title"/>
          </p:nvPr>
        </p:nvSpPr>
        <p:spPr/>
        <p:txBody>
          <a:bodyPr/>
          <a:lstStyle/>
          <a:p>
            <a:endParaRPr lang="en-US"/>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omattox_surrender.jpg"/>
          <p:cNvPicPr>
            <a:picLocks noChangeAspect="1"/>
          </p:cNvPicPr>
          <p:nvPr/>
        </p:nvPicPr>
        <p:blipFill>
          <a:blip r:embed="rId2" cstate="print"/>
          <a:stretch>
            <a:fillRect/>
          </a:stretch>
        </p:blipFill>
        <p:spPr>
          <a:xfrm>
            <a:off x="10620" y="381000"/>
            <a:ext cx="9158780" cy="5943600"/>
          </a:xfrm>
          <a:prstGeom prst="rect">
            <a:avLst/>
          </a:prstGeom>
        </p:spPr>
      </p:pic>
      <p:sp>
        <p:nvSpPr>
          <p:cNvPr id="3" name="Title 2"/>
          <p:cNvSpPr>
            <a:spLocks noGrp="1"/>
          </p:cNvSpPr>
          <p:nvPr>
            <p:ph type="title"/>
          </p:nvPr>
        </p:nvSpPr>
        <p:spPr/>
        <p:txBody>
          <a:bodyPr/>
          <a:lstStyle/>
          <a:p>
            <a:endParaRPr 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ast.jpg">
            <a:hlinkClick r:id="rId2"/>
          </p:cNvPr>
          <p:cNvPicPr>
            <a:picLocks noChangeAspect="1"/>
          </p:cNvPicPr>
          <p:nvPr/>
        </p:nvPicPr>
        <p:blipFill>
          <a:blip r:embed="rId3" cstate="print"/>
          <a:stretch>
            <a:fillRect/>
          </a:stretch>
        </p:blipFill>
        <p:spPr>
          <a:xfrm>
            <a:off x="3985209" y="117088"/>
            <a:ext cx="5156932" cy="6274420"/>
          </a:xfrm>
          <a:prstGeom prst="rect">
            <a:avLst/>
          </a:prstGeom>
        </p:spPr>
      </p:pic>
      <p:pic>
        <p:nvPicPr>
          <p:cNvPr id="3" name="Picture 2" descr="lincoln-no-beard.jpg"/>
          <p:cNvPicPr>
            <a:picLocks noChangeAspect="1"/>
          </p:cNvPicPr>
          <p:nvPr/>
        </p:nvPicPr>
        <p:blipFill>
          <a:blip r:embed="rId4" cstate="print"/>
          <a:stretch>
            <a:fillRect/>
          </a:stretch>
        </p:blipFill>
        <p:spPr>
          <a:xfrm>
            <a:off x="152400" y="914400"/>
            <a:ext cx="4139468" cy="5334000"/>
          </a:xfrm>
          <a:prstGeom prst="rect">
            <a:avLst/>
          </a:prstGeom>
        </p:spPr>
      </p:pic>
      <p:sp>
        <p:nvSpPr>
          <p:cNvPr id="4" name="Rectangle 3"/>
          <p:cNvSpPr/>
          <p:nvPr/>
        </p:nvSpPr>
        <p:spPr>
          <a:xfrm>
            <a:off x="3124200" y="0"/>
            <a:ext cx="60198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6248400"/>
            <a:ext cx="588041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1865 </a:t>
            </a:r>
            <a:endParaRPr lang="en-US" sz="6000" dirty="0">
              <a:latin typeface="Algerian" pitchFamily="82" charset="0"/>
            </a:endParaRPr>
          </a:p>
        </p:txBody>
      </p:sp>
      <p:sp>
        <p:nvSpPr>
          <p:cNvPr id="3" name="TextBox 2"/>
          <p:cNvSpPr txBox="1"/>
          <p:nvPr/>
        </p:nvSpPr>
        <p:spPr>
          <a:xfrm>
            <a:off x="0" y="5780782"/>
            <a:ext cx="9144000" cy="1077218"/>
          </a:xfrm>
          <a:prstGeom prst="rect">
            <a:avLst/>
          </a:prstGeom>
          <a:noFill/>
        </p:spPr>
        <p:txBody>
          <a:bodyPr wrap="square" rtlCol="0">
            <a:spAutoFit/>
          </a:bodyPr>
          <a:lstStyle/>
          <a:p>
            <a:pPr algn="ctr"/>
            <a:r>
              <a:rPr lang="en-US" sz="3200" dirty="0" smtClean="0"/>
              <a:t>April 14: Abraham Lincoln assassinated by John Wilkes Booth at Ford’s Theater</a:t>
            </a:r>
            <a:endParaRPr lang="en-US" sz="3200" dirty="0"/>
          </a:p>
        </p:txBody>
      </p:sp>
      <p:pic>
        <p:nvPicPr>
          <p:cNvPr id="5" name="Picture 4" descr="fords-theater-stage.png"/>
          <p:cNvPicPr>
            <a:picLocks noChangeAspect="1"/>
          </p:cNvPicPr>
          <p:nvPr/>
        </p:nvPicPr>
        <p:blipFill>
          <a:blip r:embed="rId2" cstate="print"/>
          <a:stretch>
            <a:fillRect/>
          </a:stretch>
        </p:blipFill>
        <p:spPr>
          <a:xfrm>
            <a:off x="76200" y="980182"/>
            <a:ext cx="6400800" cy="4800600"/>
          </a:xfrm>
          <a:prstGeom prst="rect">
            <a:avLst/>
          </a:prstGeom>
        </p:spPr>
      </p:pic>
      <p:pic>
        <p:nvPicPr>
          <p:cNvPr id="1026" name="Picture 2" descr="http://civilwar.ws/wp-content/uploads/2015/04/John-Wilkes-Boo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151" y="1804541"/>
            <a:ext cx="2228850" cy="331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1865 </a:t>
            </a:r>
            <a:endParaRPr lang="en-US" sz="6000" dirty="0">
              <a:latin typeface="Algerian" pitchFamily="82" charset="0"/>
            </a:endParaRPr>
          </a:p>
        </p:txBody>
      </p:sp>
      <p:sp>
        <p:nvSpPr>
          <p:cNvPr id="3" name="TextBox 2"/>
          <p:cNvSpPr txBox="1"/>
          <p:nvPr/>
        </p:nvSpPr>
        <p:spPr>
          <a:xfrm>
            <a:off x="0" y="5780782"/>
            <a:ext cx="9144000" cy="1077218"/>
          </a:xfrm>
          <a:prstGeom prst="rect">
            <a:avLst/>
          </a:prstGeom>
          <a:noFill/>
        </p:spPr>
        <p:txBody>
          <a:bodyPr wrap="square" rtlCol="0">
            <a:spAutoFit/>
          </a:bodyPr>
          <a:lstStyle/>
          <a:p>
            <a:pPr algn="ctr"/>
            <a:r>
              <a:rPr lang="en-US" sz="3200" dirty="0" smtClean="0"/>
              <a:t>April 14: Abraham Lincoln assassinated by John Wilkes Booth at Ford’s Theater</a:t>
            </a:r>
            <a:endParaRPr lang="en-US" sz="3200" dirty="0"/>
          </a:p>
        </p:txBody>
      </p:sp>
      <p:pic>
        <p:nvPicPr>
          <p:cNvPr id="6" name="Picture 5" descr="lincoln_assassination1.gif"/>
          <p:cNvPicPr>
            <a:picLocks noChangeAspect="1"/>
          </p:cNvPicPr>
          <p:nvPr/>
        </p:nvPicPr>
        <p:blipFill>
          <a:blip r:embed="rId2" cstate="print"/>
          <a:stretch>
            <a:fillRect/>
          </a:stretch>
        </p:blipFill>
        <p:spPr>
          <a:xfrm>
            <a:off x="1524000" y="971550"/>
            <a:ext cx="6096000" cy="4914900"/>
          </a:xfrm>
          <a:prstGeom prst="rect">
            <a:avLst/>
          </a:prstGeom>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1865 </a:t>
            </a:r>
            <a:endParaRPr lang="en-US" sz="6000" dirty="0">
              <a:latin typeface="Algerian" pitchFamily="82" charset="0"/>
            </a:endParaRPr>
          </a:p>
        </p:txBody>
      </p:sp>
      <p:sp>
        <p:nvSpPr>
          <p:cNvPr id="3" name="TextBox 2"/>
          <p:cNvSpPr txBox="1"/>
          <p:nvPr/>
        </p:nvSpPr>
        <p:spPr>
          <a:xfrm>
            <a:off x="0" y="5780782"/>
            <a:ext cx="9144000" cy="584775"/>
          </a:xfrm>
          <a:prstGeom prst="rect">
            <a:avLst/>
          </a:prstGeom>
          <a:noFill/>
        </p:spPr>
        <p:txBody>
          <a:bodyPr wrap="square" rtlCol="0">
            <a:spAutoFit/>
          </a:bodyPr>
          <a:lstStyle/>
          <a:p>
            <a:pPr algn="ctr"/>
            <a:r>
              <a:rPr lang="en-US" sz="3200" dirty="0" smtClean="0"/>
              <a:t>April 15: Abraham Lincoln dies</a:t>
            </a:r>
            <a:endParaRPr lang="en-US" sz="3200" dirty="0"/>
          </a:p>
        </p:txBody>
      </p:sp>
      <p:pic>
        <p:nvPicPr>
          <p:cNvPr id="5" name="Picture 4" descr="death-bed-abraham-lincoln.jpg"/>
          <p:cNvPicPr>
            <a:picLocks noChangeAspect="1"/>
          </p:cNvPicPr>
          <p:nvPr/>
        </p:nvPicPr>
        <p:blipFill>
          <a:blip r:embed="rId2" cstate="print"/>
          <a:stretch>
            <a:fillRect/>
          </a:stretch>
        </p:blipFill>
        <p:spPr>
          <a:xfrm>
            <a:off x="990600" y="914400"/>
            <a:ext cx="7239000" cy="4820553"/>
          </a:xfrm>
          <a:prstGeom prst="rect">
            <a:avLst/>
          </a:prstGeom>
        </p:spPr>
      </p:pic>
      <p:pic>
        <p:nvPicPr>
          <p:cNvPr id="7" name="Picture 6" descr="428.jpg"/>
          <p:cNvPicPr>
            <a:picLocks noChangeAspect="1"/>
          </p:cNvPicPr>
          <p:nvPr/>
        </p:nvPicPr>
        <p:blipFill>
          <a:blip r:embed="rId3" cstate="print"/>
          <a:stretch>
            <a:fillRect/>
          </a:stretch>
        </p:blipFill>
        <p:spPr>
          <a:xfrm>
            <a:off x="1714500" y="1285875"/>
            <a:ext cx="5715000" cy="42862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1865 </a:t>
            </a:r>
            <a:endParaRPr lang="en-US" sz="6000" dirty="0">
              <a:latin typeface="Algerian" pitchFamily="82" charset="0"/>
            </a:endParaRPr>
          </a:p>
        </p:txBody>
      </p:sp>
      <p:pic>
        <p:nvPicPr>
          <p:cNvPr id="6" name="Picture 5" descr="450john_wilkes_booth_wanted_poster_new.png"/>
          <p:cNvPicPr>
            <a:picLocks noChangeAspect="1"/>
          </p:cNvPicPr>
          <p:nvPr/>
        </p:nvPicPr>
        <p:blipFill>
          <a:blip r:embed="rId2" cstate="print"/>
          <a:stretch>
            <a:fillRect/>
          </a:stretch>
        </p:blipFill>
        <p:spPr>
          <a:xfrm>
            <a:off x="0" y="-685800"/>
            <a:ext cx="9144000" cy="16499840"/>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a:bodyPr>
          <a:lstStyle/>
          <a:p>
            <a:r>
              <a:rPr lang="en-US" sz="6000" dirty="0" smtClean="0">
                <a:latin typeface="Algerian" pitchFamily="82" charset="0"/>
              </a:rPr>
              <a:t>1865 </a:t>
            </a:r>
            <a:endParaRPr lang="en-US" sz="6000" dirty="0">
              <a:latin typeface="Algerian" pitchFamily="82" charset="0"/>
            </a:endParaRPr>
          </a:p>
        </p:txBody>
      </p:sp>
      <p:sp>
        <p:nvSpPr>
          <p:cNvPr id="4" name="TextBox 3"/>
          <p:cNvSpPr txBox="1"/>
          <p:nvPr/>
        </p:nvSpPr>
        <p:spPr>
          <a:xfrm>
            <a:off x="0" y="5780782"/>
            <a:ext cx="9144000" cy="584775"/>
          </a:xfrm>
          <a:prstGeom prst="rect">
            <a:avLst/>
          </a:prstGeom>
          <a:noFill/>
        </p:spPr>
        <p:txBody>
          <a:bodyPr wrap="square" rtlCol="0">
            <a:spAutoFit/>
          </a:bodyPr>
          <a:lstStyle/>
          <a:p>
            <a:pPr algn="ctr"/>
            <a:r>
              <a:rPr lang="en-US" sz="3200" dirty="0" smtClean="0"/>
              <a:t>April 26: John Wilkes Booth killed</a:t>
            </a:r>
            <a:endParaRPr lang="en-US" sz="3200" dirty="0"/>
          </a:p>
        </p:txBody>
      </p:sp>
      <p:pic>
        <p:nvPicPr>
          <p:cNvPr id="5" name="Picture 4" descr="booth-on-porch-of-garrett-house-from-the-escape-and-capture-of-john-wilkes-booth-by-dr-edward-steers-jr.jpg"/>
          <p:cNvPicPr>
            <a:picLocks noChangeAspect="1"/>
          </p:cNvPicPr>
          <p:nvPr/>
        </p:nvPicPr>
        <p:blipFill>
          <a:blip r:embed="rId2" cstate="print"/>
          <a:stretch>
            <a:fillRect/>
          </a:stretch>
        </p:blipFill>
        <p:spPr>
          <a:xfrm>
            <a:off x="380999" y="1143000"/>
            <a:ext cx="5251957" cy="3886200"/>
          </a:xfrm>
          <a:prstGeom prst="rect">
            <a:avLst/>
          </a:prstGeom>
        </p:spPr>
      </p:pic>
      <p:pic>
        <p:nvPicPr>
          <p:cNvPr id="7" name="Picture 6" descr="corbett-boston-1-1865.jpg"/>
          <p:cNvPicPr>
            <a:picLocks noChangeAspect="1"/>
          </p:cNvPicPr>
          <p:nvPr/>
        </p:nvPicPr>
        <p:blipFill>
          <a:blip r:embed="rId3" cstate="print"/>
          <a:stretch>
            <a:fillRect/>
          </a:stretch>
        </p:blipFill>
        <p:spPr>
          <a:xfrm>
            <a:off x="5715000" y="1143000"/>
            <a:ext cx="3235008" cy="4381500"/>
          </a:xfrm>
          <a:prstGeom prst="rect">
            <a:avLst/>
          </a:prstGeom>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pirators-Lincoln.jpg"/>
          <p:cNvPicPr>
            <a:picLocks noChangeAspect="1"/>
          </p:cNvPicPr>
          <p:nvPr/>
        </p:nvPicPr>
        <p:blipFill>
          <a:blip r:embed="rId2" cstate="print"/>
          <a:stretch>
            <a:fillRect/>
          </a:stretch>
        </p:blipFill>
        <p:spPr>
          <a:xfrm>
            <a:off x="304800" y="0"/>
            <a:ext cx="8458200" cy="6870661"/>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colnTrain.jpeg"/>
          <p:cNvPicPr>
            <a:picLocks noChangeAspect="1"/>
          </p:cNvPicPr>
          <p:nvPr/>
        </p:nvPicPr>
        <p:blipFill>
          <a:blip r:embed="rId2" cstate="print"/>
          <a:stretch>
            <a:fillRect/>
          </a:stretch>
        </p:blipFill>
        <p:spPr>
          <a:xfrm>
            <a:off x="0" y="304800"/>
            <a:ext cx="4735763" cy="2768600"/>
          </a:xfrm>
          <a:prstGeom prst="rect">
            <a:avLst/>
          </a:prstGeom>
        </p:spPr>
      </p:pic>
      <p:pic>
        <p:nvPicPr>
          <p:cNvPr id="3" name="Picture 2" descr="WK-AO643_TV_DV_20090205222938.jpg"/>
          <p:cNvPicPr>
            <a:picLocks noChangeAspect="1"/>
          </p:cNvPicPr>
          <p:nvPr/>
        </p:nvPicPr>
        <p:blipFill>
          <a:blip r:embed="rId3" cstate="print"/>
          <a:stretch>
            <a:fillRect/>
          </a:stretch>
        </p:blipFill>
        <p:spPr>
          <a:xfrm>
            <a:off x="4800600" y="152400"/>
            <a:ext cx="4114800" cy="4114800"/>
          </a:xfrm>
          <a:prstGeom prst="rect">
            <a:avLst/>
          </a:prstGeom>
        </p:spPr>
      </p:pic>
      <p:pic>
        <p:nvPicPr>
          <p:cNvPr id="4" name="Picture 3" descr="6.5_OTR_IL-LincolnGrave.jpg"/>
          <p:cNvPicPr>
            <a:picLocks noChangeAspect="1"/>
          </p:cNvPicPr>
          <p:nvPr/>
        </p:nvPicPr>
        <p:blipFill>
          <a:blip r:embed="rId4" cstate="print"/>
          <a:stretch>
            <a:fillRect/>
          </a:stretch>
        </p:blipFill>
        <p:spPr>
          <a:xfrm>
            <a:off x="533400" y="3505200"/>
            <a:ext cx="3810000" cy="2828925"/>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00px-Fort_Sumter_Flag.svg.png"/>
          <p:cNvPicPr>
            <a:picLocks noChangeAspect="1"/>
          </p:cNvPicPr>
          <p:nvPr/>
        </p:nvPicPr>
        <p:blipFill>
          <a:blip r:embed="rId2" cstate="print">
            <a:lum bright="70000" contrast="-70000"/>
          </a:blip>
          <a:stretch>
            <a:fillRect/>
          </a:stretch>
        </p:blipFill>
        <p:spPr>
          <a:xfrm>
            <a:off x="794448" y="2816251"/>
            <a:ext cx="2628810" cy="1383411"/>
          </a:xfrm>
          <a:prstGeom prst="rect">
            <a:avLst/>
          </a:prstGeom>
        </p:spPr>
      </p:pic>
      <p:sp>
        <p:nvSpPr>
          <p:cNvPr id="2" name="Title 1"/>
          <p:cNvSpPr>
            <a:spLocks noGrp="1"/>
          </p:cNvSpPr>
          <p:nvPr>
            <p:ph type="title"/>
          </p:nvPr>
        </p:nvSpPr>
        <p:spPr>
          <a:xfrm>
            <a:off x="-38190" y="-9247"/>
            <a:ext cx="9144000" cy="627509"/>
          </a:xfrm>
        </p:spPr>
        <p:txBody>
          <a:bodyPr>
            <a:normAutofit/>
          </a:bodyPr>
          <a:lstStyle/>
          <a:p>
            <a:r>
              <a:rPr lang="en-US" sz="2800" dirty="0" smtClean="0">
                <a:latin typeface="Wide Latin" pitchFamily="18" charset="0"/>
              </a:rPr>
              <a:t>Advantages &amp; Disadvantages</a:t>
            </a:r>
            <a:endParaRPr lang="en-US" sz="2800" dirty="0">
              <a:latin typeface="Wide Latin" pitchFamily="18" charset="0"/>
            </a:endParaRPr>
          </a:p>
        </p:txBody>
      </p:sp>
      <p:sp>
        <p:nvSpPr>
          <p:cNvPr id="3" name="TextBox 2"/>
          <p:cNvSpPr txBox="1"/>
          <p:nvPr/>
        </p:nvSpPr>
        <p:spPr>
          <a:xfrm>
            <a:off x="0" y="838200"/>
            <a:ext cx="4724400" cy="4047262"/>
          </a:xfrm>
          <a:prstGeom prst="rect">
            <a:avLst/>
          </a:prstGeom>
          <a:noFill/>
        </p:spPr>
        <p:txBody>
          <a:bodyPr wrap="square" rtlCol="0">
            <a:spAutoFit/>
          </a:bodyPr>
          <a:lstStyle/>
          <a:p>
            <a:pPr algn="ctr"/>
            <a:r>
              <a:rPr lang="en-US" sz="2000" dirty="0" smtClean="0">
                <a:latin typeface="Wide Latin" pitchFamily="18" charset="0"/>
              </a:rPr>
              <a:t>North Advantages</a:t>
            </a:r>
            <a:endParaRPr lang="en-US" sz="2000" dirty="0">
              <a:latin typeface="Wide Latin" pitchFamily="18" charset="0"/>
            </a:endParaRPr>
          </a:p>
          <a:p>
            <a:pPr>
              <a:lnSpc>
                <a:spcPct val="150000"/>
              </a:lnSpc>
            </a:pPr>
            <a:r>
              <a:rPr lang="en-US" dirty="0" smtClean="0"/>
              <a:t>Factories  (86% Manufacturing, 92% workers)</a:t>
            </a:r>
          </a:p>
          <a:p>
            <a:pPr>
              <a:lnSpc>
                <a:spcPct val="150000"/>
              </a:lnSpc>
            </a:pPr>
            <a:r>
              <a:rPr lang="en-US" dirty="0" smtClean="0"/>
              <a:t>Farmland (Similar acreage, but devoted to food)</a:t>
            </a:r>
          </a:p>
          <a:p>
            <a:pPr>
              <a:lnSpc>
                <a:spcPct val="150000"/>
              </a:lnSpc>
            </a:pPr>
            <a:r>
              <a:rPr lang="en-US" dirty="0" smtClean="0"/>
              <a:t>Railroads (71% of all mileage)</a:t>
            </a:r>
          </a:p>
          <a:p>
            <a:pPr>
              <a:lnSpc>
                <a:spcPct val="150000"/>
              </a:lnSpc>
            </a:pPr>
            <a:r>
              <a:rPr lang="en-US" dirty="0" smtClean="0"/>
              <a:t>Population (22 million)</a:t>
            </a:r>
          </a:p>
          <a:p>
            <a:pPr>
              <a:lnSpc>
                <a:spcPct val="150000"/>
              </a:lnSpc>
            </a:pPr>
            <a:r>
              <a:rPr lang="en-US" dirty="0" smtClean="0"/>
              <a:t>Established government</a:t>
            </a:r>
          </a:p>
          <a:p>
            <a:pPr>
              <a:lnSpc>
                <a:spcPct val="150000"/>
              </a:lnSpc>
            </a:pPr>
            <a:r>
              <a:rPr lang="en-US" dirty="0" smtClean="0"/>
              <a:t>Larger Navy</a:t>
            </a:r>
          </a:p>
          <a:p>
            <a:pPr>
              <a:lnSpc>
                <a:spcPct val="150000"/>
              </a:lnSpc>
            </a:pPr>
            <a:r>
              <a:rPr lang="en-US" dirty="0" smtClean="0"/>
              <a:t>4x the wealth of the South</a:t>
            </a:r>
          </a:p>
          <a:p>
            <a:pPr>
              <a:lnSpc>
                <a:spcPct val="150000"/>
              </a:lnSpc>
            </a:pPr>
            <a:r>
              <a:rPr lang="en-US" dirty="0" smtClean="0"/>
              <a:t>	</a:t>
            </a:r>
            <a:r>
              <a:rPr lang="en-US" sz="3200" dirty="0" smtClean="0"/>
              <a:t>	</a:t>
            </a:r>
            <a:endParaRPr lang="en-US" sz="3200" dirty="0"/>
          </a:p>
        </p:txBody>
      </p:sp>
      <p:pic>
        <p:nvPicPr>
          <p:cNvPr id="5" name="Picture 4" descr="confederate_battle_flag_03.png"/>
          <p:cNvPicPr>
            <a:picLocks noChangeAspect="1"/>
          </p:cNvPicPr>
          <p:nvPr/>
        </p:nvPicPr>
        <p:blipFill>
          <a:blip r:embed="rId3" cstate="print">
            <a:lum bright="70000" contrast="-70000"/>
          </a:blip>
          <a:stretch>
            <a:fillRect/>
          </a:stretch>
        </p:blipFill>
        <p:spPr>
          <a:xfrm>
            <a:off x="6095999" y="2818941"/>
            <a:ext cx="1371600" cy="1378029"/>
          </a:xfrm>
          <a:prstGeom prst="rect">
            <a:avLst/>
          </a:prstGeom>
        </p:spPr>
      </p:pic>
      <p:sp>
        <p:nvSpPr>
          <p:cNvPr id="7" name="TextBox 6"/>
          <p:cNvSpPr txBox="1"/>
          <p:nvPr/>
        </p:nvSpPr>
        <p:spPr>
          <a:xfrm>
            <a:off x="4750925" y="838200"/>
            <a:ext cx="4518950" cy="2800767"/>
          </a:xfrm>
          <a:prstGeom prst="rect">
            <a:avLst/>
          </a:prstGeom>
          <a:noFill/>
        </p:spPr>
        <p:txBody>
          <a:bodyPr wrap="square" rtlCol="0">
            <a:spAutoFit/>
          </a:bodyPr>
          <a:lstStyle/>
          <a:p>
            <a:pPr algn="ctr"/>
            <a:r>
              <a:rPr lang="en-US" sz="2000" dirty="0" smtClean="0">
                <a:latin typeface="Wide Latin" pitchFamily="18" charset="0"/>
              </a:rPr>
              <a:t>South Advantages</a:t>
            </a:r>
            <a:endParaRPr lang="en-US" sz="2000" dirty="0">
              <a:latin typeface="Wide Latin" pitchFamily="18" charset="0"/>
            </a:endParaRPr>
          </a:p>
          <a:p>
            <a:pPr>
              <a:lnSpc>
                <a:spcPct val="150000"/>
              </a:lnSpc>
            </a:pPr>
            <a:r>
              <a:rPr lang="en-US" dirty="0" smtClean="0"/>
              <a:t>Military schools &amp; culture</a:t>
            </a:r>
          </a:p>
          <a:p>
            <a:pPr>
              <a:lnSpc>
                <a:spcPct val="150000"/>
              </a:lnSpc>
            </a:pPr>
            <a:r>
              <a:rPr lang="en-US" dirty="0" smtClean="0"/>
              <a:t>Very strong morale (at first)</a:t>
            </a:r>
          </a:p>
          <a:p>
            <a:pPr>
              <a:lnSpc>
                <a:spcPct val="150000"/>
              </a:lnSpc>
            </a:pPr>
            <a:r>
              <a:rPr lang="en-US" dirty="0" smtClean="0"/>
              <a:t>Cotton for overseas trade</a:t>
            </a:r>
          </a:p>
          <a:p>
            <a:pPr>
              <a:lnSpc>
                <a:spcPct val="150000"/>
              </a:lnSpc>
            </a:pPr>
            <a:r>
              <a:rPr lang="en-US" dirty="0" smtClean="0"/>
              <a:t>Defensive War</a:t>
            </a:r>
          </a:p>
          <a:p>
            <a:pPr>
              <a:lnSpc>
                <a:spcPct val="150000"/>
              </a:lnSpc>
            </a:pPr>
            <a:r>
              <a:rPr lang="en-US" dirty="0" smtClean="0"/>
              <a:t>	</a:t>
            </a:r>
            <a:r>
              <a:rPr lang="en-US" sz="3200" dirty="0" smtClean="0"/>
              <a:t>	</a:t>
            </a:r>
            <a:endParaRPr lang="en-US" sz="3200" dirty="0"/>
          </a:p>
        </p:txBody>
      </p:sp>
      <p:sp>
        <p:nvSpPr>
          <p:cNvPr id="8" name="TextBox 7"/>
          <p:cNvSpPr txBox="1"/>
          <p:nvPr/>
        </p:nvSpPr>
        <p:spPr>
          <a:xfrm>
            <a:off x="-26526" y="4419600"/>
            <a:ext cx="4598525" cy="3108543"/>
          </a:xfrm>
          <a:prstGeom prst="rect">
            <a:avLst/>
          </a:prstGeom>
          <a:noFill/>
        </p:spPr>
        <p:txBody>
          <a:bodyPr wrap="square" rtlCol="0">
            <a:spAutoFit/>
          </a:bodyPr>
          <a:lstStyle/>
          <a:p>
            <a:pPr algn="ctr"/>
            <a:r>
              <a:rPr lang="en-US" sz="2000" dirty="0" smtClean="0">
                <a:latin typeface="Wide Latin" pitchFamily="18" charset="0"/>
              </a:rPr>
              <a:t>North Disadvantages</a:t>
            </a:r>
            <a:endParaRPr lang="en-US" sz="2000" dirty="0">
              <a:latin typeface="Wide Latin" pitchFamily="18" charset="0"/>
            </a:endParaRPr>
          </a:p>
          <a:p>
            <a:pPr>
              <a:lnSpc>
                <a:spcPct val="150000"/>
              </a:lnSpc>
            </a:pPr>
            <a:r>
              <a:rPr lang="en-US" dirty="0" smtClean="0"/>
              <a:t>Not fighting for own territory</a:t>
            </a:r>
          </a:p>
          <a:p>
            <a:pPr>
              <a:lnSpc>
                <a:spcPct val="150000"/>
              </a:lnSpc>
            </a:pPr>
            <a:r>
              <a:rPr lang="en-US" dirty="0" smtClean="0"/>
              <a:t>Significant Anti-war movement</a:t>
            </a:r>
          </a:p>
          <a:p>
            <a:pPr>
              <a:lnSpc>
                <a:spcPct val="150000"/>
              </a:lnSpc>
            </a:pPr>
            <a:r>
              <a:rPr lang="en-US" dirty="0" smtClean="0"/>
              <a:t>Shortage of competent military officers</a:t>
            </a:r>
          </a:p>
          <a:p>
            <a:pPr>
              <a:lnSpc>
                <a:spcPct val="150000"/>
              </a:lnSpc>
            </a:pPr>
            <a:endParaRPr lang="en-US" dirty="0" smtClean="0"/>
          </a:p>
          <a:p>
            <a:pPr>
              <a:lnSpc>
                <a:spcPct val="150000"/>
              </a:lnSpc>
            </a:pPr>
            <a:r>
              <a:rPr lang="en-US" dirty="0" smtClean="0"/>
              <a:t>	</a:t>
            </a:r>
            <a:r>
              <a:rPr lang="en-US" sz="3200" dirty="0" smtClean="0"/>
              <a:t>	</a:t>
            </a:r>
            <a:endParaRPr lang="en-US" sz="3200" dirty="0"/>
          </a:p>
        </p:txBody>
      </p:sp>
      <p:sp>
        <p:nvSpPr>
          <p:cNvPr id="9" name="TextBox 8"/>
          <p:cNvSpPr txBox="1"/>
          <p:nvPr/>
        </p:nvSpPr>
        <p:spPr>
          <a:xfrm>
            <a:off x="4482537" y="4414218"/>
            <a:ext cx="4598525" cy="3662541"/>
          </a:xfrm>
          <a:prstGeom prst="rect">
            <a:avLst/>
          </a:prstGeom>
          <a:noFill/>
        </p:spPr>
        <p:txBody>
          <a:bodyPr wrap="square" rtlCol="0">
            <a:spAutoFit/>
          </a:bodyPr>
          <a:lstStyle/>
          <a:p>
            <a:pPr algn="ctr"/>
            <a:r>
              <a:rPr lang="en-US" sz="2000" dirty="0" smtClean="0">
                <a:latin typeface="Wide Latin" pitchFamily="18" charset="0"/>
              </a:rPr>
              <a:t>South Disadvantages</a:t>
            </a:r>
            <a:endParaRPr lang="en-US" sz="2000" dirty="0">
              <a:latin typeface="Wide Latin" pitchFamily="18" charset="0"/>
            </a:endParaRPr>
          </a:p>
          <a:p>
            <a:r>
              <a:rPr lang="en-US" dirty="0" smtClean="0"/>
              <a:t>Smaller Population  (9 million, including 3 		million enslaved people)</a:t>
            </a:r>
          </a:p>
          <a:p>
            <a:pPr>
              <a:lnSpc>
                <a:spcPct val="150000"/>
              </a:lnSpc>
            </a:pPr>
            <a:r>
              <a:rPr lang="en-US" dirty="0" smtClean="0"/>
              <a:t>Weak national government</a:t>
            </a:r>
          </a:p>
          <a:p>
            <a:pPr>
              <a:lnSpc>
                <a:spcPct val="150000"/>
              </a:lnSpc>
            </a:pPr>
            <a:r>
              <a:rPr lang="en-US" dirty="0" smtClean="0"/>
              <a:t>Virtually no manufacturing</a:t>
            </a:r>
          </a:p>
          <a:p>
            <a:pPr>
              <a:lnSpc>
                <a:spcPct val="150000"/>
              </a:lnSpc>
            </a:pPr>
            <a:endParaRPr lang="en-US" dirty="0" smtClean="0"/>
          </a:p>
          <a:p>
            <a:pPr>
              <a:lnSpc>
                <a:spcPct val="150000"/>
              </a:lnSpc>
            </a:pPr>
            <a:endParaRPr lang="en-US" dirty="0" smtClean="0"/>
          </a:p>
          <a:p>
            <a:pPr>
              <a:lnSpc>
                <a:spcPct val="150000"/>
              </a:lnSpc>
            </a:pPr>
            <a:r>
              <a:rPr lang="en-US" dirty="0" smtClean="0"/>
              <a:t>	</a:t>
            </a:r>
            <a:r>
              <a:rPr lang="en-US" sz="3200" dirty="0" smtClean="0"/>
              <a:t>	</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ppomattox2.jpg">
            <a:hlinkClick r:id="rId2"/>
          </p:cNvPr>
          <p:cNvPicPr>
            <a:picLocks noChangeAspect="1"/>
          </p:cNvPicPr>
          <p:nvPr/>
        </p:nvPicPr>
        <p:blipFill>
          <a:blip r:embed="rId3" cstate="print"/>
          <a:stretch>
            <a:fillRect/>
          </a:stretch>
        </p:blipFill>
        <p:spPr>
          <a:xfrm>
            <a:off x="-22694" y="1143000"/>
            <a:ext cx="9189387" cy="4564062"/>
          </a:xfrm>
          <a:prstGeom prst="rect">
            <a:avLst/>
          </a:prstGeom>
        </p:spPr>
      </p:pic>
      <p:sp>
        <p:nvSpPr>
          <p:cNvPr id="3" name="Title 2"/>
          <p:cNvSpPr>
            <a:spLocks noGrp="1"/>
          </p:cNvSpPr>
          <p:nvPr>
            <p:ph type="title"/>
          </p:nvPr>
        </p:nvSpPr>
        <p:spPr/>
        <p:txBody>
          <a:bodyPr/>
          <a:lstStyle/>
          <a:p>
            <a:endParaRPr lang="en-US"/>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57200" y="0"/>
            <a:ext cx="8077200" cy="6370975"/>
          </a:xfrm>
          <a:prstGeom prst="rect">
            <a:avLst/>
          </a:prstGeom>
          <a:noFill/>
        </p:spPr>
        <p:txBody>
          <a:bodyPr wrap="square" rtlCol="0">
            <a:spAutoFit/>
          </a:bodyPr>
          <a:lstStyle/>
          <a:p>
            <a:r>
              <a:rPr lang="en-US" sz="2400" dirty="0" smtClean="0">
                <a:solidFill>
                  <a:schemeClr val="bg1"/>
                </a:solidFill>
              </a:rPr>
              <a:t>			Total Casualties:</a:t>
            </a:r>
          </a:p>
          <a:p>
            <a:endParaRPr lang="en-US" sz="2400" dirty="0" smtClean="0">
              <a:solidFill>
                <a:schemeClr val="bg1"/>
              </a:solidFill>
            </a:endParaRPr>
          </a:p>
          <a:p>
            <a:r>
              <a:rPr lang="en-US" sz="2400" dirty="0" smtClean="0">
                <a:solidFill>
                  <a:schemeClr val="bg1"/>
                </a:solidFill>
              </a:rPr>
              <a:t>	Union:	</a:t>
            </a:r>
          </a:p>
          <a:p>
            <a:r>
              <a:rPr lang="en-US" sz="2400" dirty="0" smtClean="0">
                <a:solidFill>
                  <a:schemeClr val="bg1"/>
                </a:solidFill>
              </a:rPr>
              <a:t>		140,414 	Killed in action</a:t>
            </a:r>
          </a:p>
          <a:p>
            <a:r>
              <a:rPr lang="en-US" sz="2400" dirty="0" smtClean="0">
                <a:solidFill>
                  <a:schemeClr val="bg1"/>
                </a:solidFill>
              </a:rPr>
              <a:t>		365,000  	Total war dead</a:t>
            </a:r>
          </a:p>
          <a:p>
            <a:r>
              <a:rPr lang="en-US" sz="2400" dirty="0" smtClean="0">
                <a:solidFill>
                  <a:schemeClr val="bg1"/>
                </a:solidFill>
              </a:rPr>
              <a:t>		275,200	Wounded</a:t>
            </a:r>
          </a:p>
          <a:p>
            <a:endParaRPr lang="en-US" sz="2400" dirty="0" smtClean="0">
              <a:solidFill>
                <a:schemeClr val="bg1"/>
              </a:solidFill>
            </a:endParaRPr>
          </a:p>
          <a:p>
            <a:r>
              <a:rPr lang="en-US" sz="2400" dirty="0" smtClean="0">
                <a:solidFill>
                  <a:schemeClr val="bg1"/>
                </a:solidFill>
              </a:rPr>
              <a:t>	Confederacy:	</a:t>
            </a:r>
          </a:p>
          <a:p>
            <a:r>
              <a:rPr lang="en-US" sz="2400" dirty="0" smtClean="0">
                <a:solidFill>
                  <a:schemeClr val="bg1"/>
                </a:solidFill>
              </a:rPr>
              <a:t>	 	 72,524	Killed in action</a:t>
            </a:r>
          </a:p>
          <a:p>
            <a:r>
              <a:rPr lang="en-US" sz="2400" dirty="0" smtClean="0">
                <a:solidFill>
                  <a:schemeClr val="bg1"/>
                </a:solidFill>
              </a:rPr>
              <a:t>		260,000  	Total War dead</a:t>
            </a:r>
          </a:p>
          <a:p>
            <a:r>
              <a:rPr lang="en-US" sz="2400" dirty="0" smtClean="0">
                <a:solidFill>
                  <a:schemeClr val="bg1"/>
                </a:solidFill>
              </a:rPr>
              <a:t>		137,000	Wounded</a:t>
            </a:r>
          </a:p>
          <a:p>
            <a:endParaRPr lang="en-US" sz="2400" dirty="0" smtClean="0">
              <a:solidFill>
                <a:schemeClr val="bg1"/>
              </a:solidFill>
            </a:endParaRPr>
          </a:p>
          <a:p>
            <a:r>
              <a:rPr lang="en-US" sz="2400" dirty="0" smtClean="0">
                <a:solidFill>
                  <a:schemeClr val="bg1"/>
                </a:solidFill>
              </a:rPr>
              <a:t>	TOTAL DEAD:</a:t>
            </a:r>
          </a:p>
          <a:p>
            <a:r>
              <a:rPr lang="en-US" sz="2400" dirty="0" smtClean="0">
                <a:solidFill>
                  <a:schemeClr val="bg1"/>
                </a:solidFill>
              </a:rPr>
              <a:t>		625,000	Dead</a:t>
            </a:r>
          </a:p>
          <a:p>
            <a:r>
              <a:rPr lang="en-US" sz="2400" dirty="0" smtClean="0">
                <a:solidFill>
                  <a:schemeClr val="bg1"/>
                </a:solidFill>
              </a:rPr>
              <a:t>		412,200	Wounded</a:t>
            </a:r>
          </a:p>
          <a:p>
            <a:r>
              <a:rPr lang="en-US" sz="2400" dirty="0" smtClean="0">
                <a:solidFill>
                  <a:schemeClr val="bg1"/>
                </a:solidFill>
              </a:rPr>
              <a:t>               	1,037,200	Total Casualties</a:t>
            </a:r>
          </a:p>
          <a:p>
            <a:endParaRPr lang="en-US" sz="2400" dirty="0" smtClean="0">
              <a:solidFill>
                <a:schemeClr val="bg1"/>
              </a:solidFill>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s-media-cache-ak0.pinimg.com/originals/04/79/ce/0479cecd70e19ed77bb58c75b956d45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6096000" cy="43243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152400"/>
            <a:ext cx="90678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chemeClr val="bg1"/>
                </a:solidFill>
                <a:latin typeface="Edwardian Script ITC" pitchFamily="66" charset="0"/>
              </a:rPr>
              <a:t>The Civil War in Cheshire County</a:t>
            </a:r>
            <a:endParaRPr lang="en-US" sz="6000" dirty="0">
              <a:solidFill>
                <a:schemeClr val="bg1"/>
              </a:solidFill>
              <a:latin typeface="Edwardian Script ITC" pitchFamily="66"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Alstead</a:t>
            </a:r>
            <a:endParaRPr lang="en-US" sz="6000" dirty="0">
              <a:solidFill>
                <a:schemeClr val="bg1"/>
              </a:solidFill>
              <a:latin typeface="Edwardian Script ITC" pitchFamily="66" charset="0"/>
            </a:endParaRPr>
          </a:p>
        </p:txBody>
      </p:sp>
      <p:sp>
        <p:nvSpPr>
          <p:cNvPr id="5" name="TextBox 4"/>
          <p:cNvSpPr txBox="1"/>
          <p:nvPr/>
        </p:nvSpPr>
        <p:spPr>
          <a:xfrm>
            <a:off x="2819400" y="0"/>
            <a:ext cx="6019800" cy="7017306"/>
          </a:xfrm>
          <a:prstGeom prst="rect">
            <a:avLst/>
          </a:prstGeom>
          <a:noFill/>
        </p:spPr>
        <p:txBody>
          <a:bodyPr wrap="square" rtlCol="0">
            <a:spAutoFit/>
          </a:bodyPr>
          <a:lstStyle/>
          <a:p>
            <a:r>
              <a:rPr lang="en-US" sz="2400" dirty="0" smtClean="0">
                <a:solidFill>
                  <a:schemeClr val="bg1"/>
                </a:solidFill>
              </a:rPr>
              <a:t>Adams, </a:t>
            </a:r>
            <a:r>
              <a:rPr lang="en-US" sz="2400" dirty="0" err="1" smtClean="0">
                <a:solidFill>
                  <a:schemeClr val="bg1"/>
                </a:solidFill>
              </a:rPr>
              <a:t>Albur</a:t>
            </a:r>
            <a:r>
              <a:rPr lang="en-US" sz="2400" dirty="0" smtClean="0">
                <a:solidFill>
                  <a:schemeClr val="bg1"/>
                </a:solidFill>
              </a:rPr>
              <a:t>: wounds</a:t>
            </a:r>
          </a:p>
          <a:p>
            <a:r>
              <a:rPr lang="en-US" sz="2400" dirty="0" smtClean="0">
                <a:solidFill>
                  <a:schemeClr val="bg1"/>
                </a:solidFill>
              </a:rPr>
              <a:t> Ball, Levi: Roanoke, NC</a:t>
            </a:r>
          </a:p>
          <a:p>
            <a:r>
              <a:rPr lang="en-US" sz="2400" dirty="0" smtClean="0">
                <a:solidFill>
                  <a:schemeClr val="bg1"/>
                </a:solidFill>
              </a:rPr>
              <a:t>Banks, Prentice: disease</a:t>
            </a:r>
          </a:p>
          <a:p>
            <a:r>
              <a:rPr lang="en-US" sz="2400" dirty="0" smtClean="0">
                <a:solidFill>
                  <a:schemeClr val="bg1"/>
                </a:solidFill>
              </a:rPr>
              <a:t> Caldwell, </a:t>
            </a:r>
            <a:r>
              <a:rPr lang="en-US" sz="2400" dirty="0" err="1" smtClean="0">
                <a:solidFill>
                  <a:schemeClr val="bg1"/>
                </a:solidFill>
              </a:rPr>
              <a:t>Shepard</a:t>
            </a:r>
            <a:r>
              <a:rPr lang="en-US" sz="2400" dirty="0" smtClean="0">
                <a:solidFill>
                  <a:schemeClr val="bg1"/>
                </a:solidFill>
              </a:rPr>
              <a:t>: Falmouth, VA</a:t>
            </a:r>
          </a:p>
          <a:p>
            <a:r>
              <a:rPr lang="en-US" sz="2400" dirty="0" smtClean="0">
                <a:solidFill>
                  <a:schemeClr val="bg1"/>
                </a:solidFill>
              </a:rPr>
              <a:t> Conway, Joseph: disease</a:t>
            </a:r>
          </a:p>
          <a:p>
            <a:r>
              <a:rPr lang="en-US" sz="2400" dirty="0" smtClean="0">
                <a:solidFill>
                  <a:schemeClr val="bg1"/>
                </a:solidFill>
              </a:rPr>
              <a:t> </a:t>
            </a:r>
            <a:r>
              <a:rPr lang="en-US" sz="2400" dirty="0" err="1" smtClean="0">
                <a:solidFill>
                  <a:schemeClr val="bg1"/>
                </a:solidFill>
              </a:rPr>
              <a:t>French,Henry</a:t>
            </a:r>
            <a:r>
              <a:rPr lang="en-US" sz="2400" dirty="0" smtClean="0">
                <a:solidFill>
                  <a:schemeClr val="bg1"/>
                </a:solidFill>
              </a:rPr>
              <a:t>: disease</a:t>
            </a:r>
          </a:p>
          <a:p>
            <a:r>
              <a:rPr lang="en-US" sz="2400" dirty="0" smtClean="0">
                <a:solidFill>
                  <a:schemeClr val="bg1"/>
                </a:solidFill>
              </a:rPr>
              <a:t>Haynes, Henry: Winchester, VA</a:t>
            </a:r>
          </a:p>
          <a:p>
            <a:r>
              <a:rPr lang="en-US" sz="2400" dirty="0" err="1" smtClean="0">
                <a:solidFill>
                  <a:schemeClr val="bg1"/>
                </a:solidFill>
              </a:rPr>
              <a:t>Hodgkins</a:t>
            </a:r>
            <a:r>
              <a:rPr lang="en-US" sz="2400" dirty="0" smtClean="0">
                <a:solidFill>
                  <a:schemeClr val="bg1"/>
                </a:solidFill>
              </a:rPr>
              <a:t>, Daniel: Williamsburg</a:t>
            </a:r>
          </a:p>
          <a:p>
            <a:r>
              <a:rPr lang="en-US" sz="2400" dirty="0" smtClean="0">
                <a:solidFill>
                  <a:schemeClr val="bg1"/>
                </a:solidFill>
              </a:rPr>
              <a:t> Kern, John: Cold Harbor</a:t>
            </a:r>
          </a:p>
          <a:p>
            <a:r>
              <a:rPr lang="en-US" sz="2400" dirty="0" smtClean="0">
                <a:solidFill>
                  <a:schemeClr val="bg1"/>
                </a:solidFill>
              </a:rPr>
              <a:t>Keyes, Hiram: Andersonville</a:t>
            </a:r>
          </a:p>
          <a:p>
            <a:r>
              <a:rPr lang="en-US" sz="2400" dirty="0" smtClean="0">
                <a:solidFill>
                  <a:schemeClr val="bg1"/>
                </a:solidFill>
              </a:rPr>
              <a:t> Pierce, Samuel: disease</a:t>
            </a:r>
          </a:p>
          <a:p>
            <a:r>
              <a:rPr lang="en-US" sz="2400" dirty="0" smtClean="0">
                <a:solidFill>
                  <a:schemeClr val="bg1"/>
                </a:solidFill>
              </a:rPr>
              <a:t> </a:t>
            </a:r>
            <a:r>
              <a:rPr lang="en-US" sz="2400" dirty="0" err="1" smtClean="0">
                <a:solidFill>
                  <a:schemeClr val="bg1"/>
                </a:solidFill>
              </a:rPr>
              <a:t>Rancey</a:t>
            </a:r>
            <a:r>
              <a:rPr lang="en-US" sz="2400" dirty="0" smtClean="0">
                <a:solidFill>
                  <a:schemeClr val="bg1"/>
                </a:solidFill>
              </a:rPr>
              <a:t>, Charles: Fredericksburg</a:t>
            </a:r>
          </a:p>
          <a:p>
            <a:r>
              <a:rPr lang="en-US" sz="2400" dirty="0" smtClean="0">
                <a:solidFill>
                  <a:schemeClr val="bg1"/>
                </a:solidFill>
              </a:rPr>
              <a:t> </a:t>
            </a:r>
            <a:r>
              <a:rPr lang="en-US" sz="2400" dirty="0" err="1" smtClean="0">
                <a:solidFill>
                  <a:schemeClr val="bg1"/>
                </a:solidFill>
              </a:rPr>
              <a:t>Shedd</a:t>
            </a:r>
            <a:r>
              <a:rPr lang="en-US" sz="2400" dirty="0" smtClean="0">
                <a:solidFill>
                  <a:schemeClr val="bg1"/>
                </a:solidFill>
              </a:rPr>
              <a:t>, Herman: Oak Grove</a:t>
            </a:r>
          </a:p>
          <a:p>
            <a:r>
              <a:rPr lang="en-US" sz="2400" dirty="0" err="1" smtClean="0">
                <a:solidFill>
                  <a:schemeClr val="bg1"/>
                </a:solidFill>
              </a:rPr>
              <a:t>Shepard</a:t>
            </a:r>
            <a:r>
              <a:rPr lang="en-US" sz="2400" dirty="0" smtClean="0">
                <a:solidFill>
                  <a:schemeClr val="bg1"/>
                </a:solidFill>
              </a:rPr>
              <a:t>, Harvey: disease</a:t>
            </a:r>
          </a:p>
          <a:p>
            <a:r>
              <a:rPr lang="en-US" sz="2400" dirty="0" err="1" smtClean="0">
                <a:solidFill>
                  <a:schemeClr val="bg1"/>
                </a:solidFill>
              </a:rPr>
              <a:t>Wetherbee</a:t>
            </a:r>
            <a:r>
              <a:rPr lang="en-US" sz="2400" dirty="0" smtClean="0">
                <a:solidFill>
                  <a:schemeClr val="bg1"/>
                </a:solidFill>
              </a:rPr>
              <a:t>, Charles: Fair Oaks</a:t>
            </a:r>
          </a:p>
          <a:p>
            <a:r>
              <a:rPr lang="en-US" sz="2400" dirty="0" smtClean="0">
                <a:solidFill>
                  <a:schemeClr val="bg1"/>
                </a:solidFill>
              </a:rPr>
              <a:t>Wilder, Charles: disease</a:t>
            </a:r>
          </a:p>
          <a:p>
            <a:r>
              <a:rPr lang="en-US" sz="2400" dirty="0" smtClean="0">
                <a:solidFill>
                  <a:schemeClr val="bg1"/>
                </a:solidFill>
              </a:rPr>
              <a:t>Wilder, Henry: disease</a:t>
            </a:r>
          </a:p>
          <a:p>
            <a:r>
              <a:rPr lang="en-US" sz="2400" dirty="0" smtClean="0">
                <a:solidFill>
                  <a:schemeClr val="bg1"/>
                </a:solidFill>
              </a:rPr>
              <a:t>Willard, Parkman: disease</a:t>
            </a:r>
          </a:p>
          <a:p>
            <a:endParaRPr lang="en-US" dirty="0"/>
          </a:p>
        </p:txBody>
      </p:sp>
    </p:spTree>
  </p:cSld>
  <p:clrMapOvr>
    <a:masterClrMapping/>
  </p:clrMapOvr>
  <p:transition advTm="15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Chesterfield</a:t>
            </a:r>
            <a:endParaRPr lang="en-US" sz="6000" dirty="0">
              <a:solidFill>
                <a:schemeClr val="bg1"/>
              </a:solidFill>
              <a:latin typeface="Edwardian Script ITC" pitchFamily="66" charset="0"/>
            </a:endParaRPr>
          </a:p>
        </p:txBody>
      </p:sp>
      <p:sp>
        <p:nvSpPr>
          <p:cNvPr id="5" name="TextBox 4"/>
          <p:cNvSpPr txBox="1"/>
          <p:nvPr/>
        </p:nvSpPr>
        <p:spPr>
          <a:xfrm>
            <a:off x="2667000" y="1828800"/>
            <a:ext cx="6019800" cy="2677656"/>
          </a:xfrm>
          <a:prstGeom prst="rect">
            <a:avLst/>
          </a:prstGeom>
          <a:noFill/>
        </p:spPr>
        <p:txBody>
          <a:bodyPr wrap="square" rtlCol="0">
            <a:spAutoFit/>
          </a:bodyPr>
          <a:lstStyle/>
          <a:p>
            <a:r>
              <a:rPr lang="en-US" sz="2400" dirty="0">
                <a:solidFill>
                  <a:schemeClr val="bg1"/>
                </a:solidFill>
              </a:rPr>
              <a:t>Colburn, </a:t>
            </a:r>
            <a:r>
              <a:rPr lang="en-US" sz="2400" dirty="0" smtClean="0">
                <a:solidFill>
                  <a:schemeClr val="bg1"/>
                </a:solidFill>
              </a:rPr>
              <a:t>Warren: </a:t>
            </a:r>
            <a:r>
              <a:rPr lang="en-US" sz="2400" dirty="0">
                <a:solidFill>
                  <a:schemeClr val="bg1"/>
                </a:solidFill>
              </a:rPr>
              <a:t>Andersonville</a:t>
            </a:r>
            <a:r>
              <a:rPr lang="en-US" sz="2400" dirty="0" smtClean="0">
                <a:solidFill>
                  <a:schemeClr val="bg1"/>
                </a:solidFill>
              </a:rPr>
              <a:t> </a:t>
            </a:r>
          </a:p>
          <a:p>
            <a:r>
              <a:rPr lang="en-US" sz="2400" dirty="0" smtClean="0">
                <a:solidFill>
                  <a:schemeClr val="bg1"/>
                </a:solidFill>
              </a:rPr>
              <a:t>Hubbard</a:t>
            </a:r>
            <a:r>
              <a:rPr lang="en-US" sz="2400" dirty="0">
                <a:solidFill>
                  <a:schemeClr val="bg1"/>
                </a:solidFill>
              </a:rPr>
              <a:t>, </a:t>
            </a:r>
            <a:r>
              <a:rPr lang="en-US" sz="2400" dirty="0" smtClean="0">
                <a:solidFill>
                  <a:schemeClr val="bg1"/>
                </a:solidFill>
              </a:rPr>
              <a:t>Henry: Disease </a:t>
            </a:r>
          </a:p>
          <a:p>
            <a:r>
              <a:rPr lang="en-US" sz="2400" dirty="0" smtClean="0">
                <a:solidFill>
                  <a:schemeClr val="bg1"/>
                </a:solidFill>
              </a:rPr>
              <a:t>Martin</a:t>
            </a:r>
            <a:r>
              <a:rPr lang="en-US" sz="2400" dirty="0">
                <a:solidFill>
                  <a:schemeClr val="bg1"/>
                </a:solidFill>
              </a:rPr>
              <a:t>, </a:t>
            </a:r>
            <a:r>
              <a:rPr lang="en-US" sz="2400" dirty="0" smtClean="0">
                <a:solidFill>
                  <a:schemeClr val="bg1"/>
                </a:solidFill>
              </a:rPr>
              <a:t>James: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McClenning</a:t>
            </a:r>
            <a:r>
              <a:rPr lang="en-US" sz="2400" dirty="0">
                <a:solidFill>
                  <a:schemeClr val="bg1"/>
                </a:solidFill>
              </a:rPr>
              <a:t>, </a:t>
            </a:r>
            <a:r>
              <a:rPr lang="en-US" sz="2400" dirty="0" smtClean="0">
                <a:solidFill>
                  <a:schemeClr val="bg1"/>
                </a:solidFill>
              </a:rPr>
              <a:t>Henry: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Streeter</a:t>
            </a:r>
            <a:r>
              <a:rPr lang="en-US" sz="2400" dirty="0">
                <a:solidFill>
                  <a:schemeClr val="bg1"/>
                </a:solidFill>
              </a:rPr>
              <a:t>, </a:t>
            </a:r>
            <a:r>
              <a:rPr lang="en-US" sz="2400" dirty="0" smtClean="0">
                <a:solidFill>
                  <a:schemeClr val="bg1"/>
                </a:solidFill>
              </a:rPr>
              <a:t>Albert: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Streeter</a:t>
            </a:r>
            <a:r>
              <a:rPr lang="en-US" sz="2400" dirty="0">
                <a:solidFill>
                  <a:schemeClr val="bg1"/>
                </a:solidFill>
              </a:rPr>
              <a:t>, </a:t>
            </a:r>
            <a:r>
              <a:rPr lang="en-US" sz="2400" dirty="0" smtClean="0">
                <a:solidFill>
                  <a:schemeClr val="bg1"/>
                </a:solidFill>
              </a:rPr>
              <a:t>Herbert: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Streeter</a:t>
            </a:r>
            <a:r>
              <a:rPr lang="en-US" sz="2400" dirty="0">
                <a:solidFill>
                  <a:schemeClr val="bg1"/>
                </a:solidFill>
              </a:rPr>
              <a:t>, </a:t>
            </a:r>
            <a:r>
              <a:rPr lang="en-US" sz="2400" dirty="0" smtClean="0">
                <a:solidFill>
                  <a:schemeClr val="bg1"/>
                </a:solidFill>
              </a:rPr>
              <a:t>Marshall:  </a:t>
            </a:r>
            <a:r>
              <a:rPr lang="en-US" sz="2400" dirty="0">
                <a:solidFill>
                  <a:schemeClr val="bg1"/>
                </a:solidFill>
              </a:rPr>
              <a:t>Wounds</a:t>
            </a:r>
            <a:r>
              <a:rPr lang="en-US" sz="2400" dirty="0" smtClean="0">
                <a:solidFill>
                  <a:schemeClr val="bg1"/>
                </a:solidFill>
              </a:rPr>
              <a:t> </a:t>
            </a:r>
            <a:endParaRPr lang="en-US" sz="2400" dirty="0">
              <a:solidFill>
                <a:schemeClr val="bg1"/>
              </a:solidFill>
            </a:endParaRPr>
          </a:p>
        </p:txBody>
      </p:sp>
    </p:spTree>
  </p:cSld>
  <p:clrMapOvr>
    <a:masterClrMapping/>
  </p:clrMapOvr>
  <p:transition advTm="15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Dublin</a:t>
            </a:r>
            <a:endParaRPr lang="en-US" sz="6000" dirty="0">
              <a:solidFill>
                <a:schemeClr val="bg1"/>
              </a:solidFill>
              <a:latin typeface="Edwardian Script ITC" pitchFamily="66" charset="0"/>
            </a:endParaRPr>
          </a:p>
        </p:txBody>
      </p:sp>
      <p:sp>
        <p:nvSpPr>
          <p:cNvPr id="5" name="TextBox 4"/>
          <p:cNvSpPr txBox="1"/>
          <p:nvPr/>
        </p:nvSpPr>
        <p:spPr>
          <a:xfrm>
            <a:off x="0" y="0"/>
            <a:ext cx="4648200" cy="6740307"/>
          </a:xfrm>
          <a:prstGeom prst="rect">
            <a:avLst/>
          </a:prstGeom>
          <a:noFill/>
        </p:spPr>
        <p:txBody>
          <a:bodyPr wrap="square" rtlCol="0">
            <a:spAutoFit/>
          </a:bodyPr>
          <a:lstStyle/>
          <a:p>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a:p>
            <a:r>
              <a:rPr lang="en-US" sz="2400" dirty="0" smtClean="0">
                <a:solidFill>
                  <a:schemeClr val="bg1"/>
                </a:solidFill>
              </a:rPr>
              <a:t>Abbott</a:t>
            </a:r>
            <a:r>
              <a:rPr lang="en-US" sz="2400" dirty="0">
                <a:solidFill>
                  <a:schemeClr val="bg1"/>
                </a:solidFill>
              </a:rPr>
              <a:t>, </a:t>
            </a:r>
            <a:r>
              <a:rPr lang="en-US" sz="2400" dirty="0" smtClean="0">
                <a:solidFill>
                  <a:schemeClr val="bg1"/>
                </a:solidFill>
              </a:rPr>
              <a:t>Sylvester: </a:t>
            </a:r>
            <a:r>
              <a:rPr lang="en-US" sz="2400" dirty="0">
                <a:solidFill>
                  <a:schemeClr val="bg1"/>
                </a:solidFill>
              </a:rPr>
              <a:t>Hatteras Inlet, </a:t>
            </a:r>
            <a:r>
              <a:rPr lang="en-US" sz="2400" dirty="0" smtClean="0">
                <a:solidFill>
                  <a:schemeClr val="bg1"/>
                </a:solidFill>
              </a:rPr>
              <a:t>NC</a:t>
            </a:r>
          </a:p>
          <a:p>
            <a:r>
              <a:rPr lang="en-US" sz="2400" dirty="0" smtClean="0">
                <a:solidFill>
                  <a:schemeClr val="bg1"/>
                </a:solidFill>
              </a:rPr>
              <a:t> </a:t>
            </a:r>
            <a:r>
              <a:rPr lang="en-US" sz="2400" dirty="0">
                <a:solidFill>
                  <a:schemeClr val="bg1"/>
                </a:solidFill>
              </a:rPr>
              <a:t>Beal, </a:t>
            </a:r>
            <a:r>
              <a:rPr lang="en-US" sz="2400" dirty="0" smtClean="0">
                <a:solidFill>
                  <a:schemeClr val="bg1"/>
                </a:solidFill>
              </a:rPr>
              <a:t>William: </a:t>
            </a:r>
            <a:r>
              <a:rPr lang="en-US" sz="2400" dirty="0">
                <a:solidFill>
                  <a:schemeClr val="bg1"/>
                </a:solidFill>
              </a:rPr>
              <a:t>2nd Manassas</a:t>
            </a:r>
            <a:r>
              <a:rPr lang="en-US" sz="2400" dirty="0" smtClean="0">
                <a:solidFill>
                  <a:schemeClr val="bg1"/>
                </a:solidFill>
              </a:rPr>
              <a:t> </a:t>
            </a:r>
          </a:p>
          <a:p>
            <a:r>
              <a:rPr lang="en-US" sz="2400" dirty="0" err="1" smtClean="0">
                <a:solidFill>
                  <a:schemeClr val="bg1"/>
                </a:solidFill>
              </a:rPr>
              <a:t>Cogswell</a:t>
            </a:r>
            <a:r>
              <a:rPr lang="en-US" sz="2400" dirty="0">
                <a:solidFill>
                  <a:schemeClr val="bg1"/>
                </a:solidFill>
              </a:rPr>
              <a:t>, </a:t>
            </a:r>
            <a:r>
              <a:rPr lang="en-US" sz="2400" dirty="0" smtClean="0">
                <a:solidFill>
                  <a:schemeClr val="bg1"/>
                </a:solidFill>
              </a:rPr>
              <a:t>Rufus: </a:t>
            </a:r>
            <a:r>
              <a:rPr lang="en-US" sz="2400" dirty="0">
                <a:solidFill>
                  <a:schemeClr val="bg1"/>
                </a:solidFill>
              </a:rPr>
              <a:t>Wounds</a:t>
            </a:r>
            <a:r>
              <a:rPr lang="en-US" sz="2400" dirty="0" smtClean="0">
                <a:solidFill>
                  <a:schemeClr val="bg1"/>
                </a:solidFill>
              </a:rPr>
              <a:t> </a:t>
            </a:r>
          </a:p>
          <a:p>
            <a:r>
              <a:rPr lang="en-US" sz="2400" dirty="0" smtClean="0">
                <a:solidFill>
                  <a:schemeClr val="bg1"/>
                </a:solidFill>
              </a:rPr>
              <a:t>Derby</a:t>
            </a:r>
            <a:r>
              <a:rPr lang="en-US" sz="2400" dirty="0">
                <a:solidFill>
                  <a:schemeClr val="bg1"/>
                </a:solidFill>
              </a:rPr>
              <a:t>, </a:t>
            </a:r>
            <a:r>
              <a:rPr lang="en-US" sz="2400" dirty="0" smtClean="0">
                <a:solidFill>
                  <a:schemeClr val="bg1"/>
                </a:solidFill>
              </a:rPr>
              <a:t>Nathan: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Fisk</a:t>
            </a:r>
            <a:r>
              <a:rPr lang="en-US" sz="2400" dirty="0">
                <a:solidFill>
                  <a:schemeClr val="bg1"/>
                </a:solidFill>
              </a:rPr>
              <a:t>, </a:t>
            </a:r>
            <a:r>
              <a:rPr lang="en-US" sz="2400" dirty="0" smtClean="0">
                <a:solidFill>
                  <a:schemeClr val="bg1"/>
                </a:solidFill>
              </a:rPr>
              <a:t>Jesse: </a:t>
            </a:r>
            <a:r>
              <a:rPr lang="en-US" sz="2400" dirty="0">
                <a:solidFill>
                  <a:schemeClr val="bg1"/>
                </a:solidFill>
              </a:rPr>
              <a:t>Winchester, VA</a:t>
            </a:r>
            <a:r>
              <a:rPr lang="en-US" sz="2400" dirty="0" smtClean="0">
                <a:solidFill>
                  <a:schemeClr val="bg1"/>
                </a:solidFill>
              </a:rPr>
              <a:t> </a:t>
            </a:r>
          </a:p>
          <a:p>
            <a:r>
              <a:rPr lang="en-US" sz="2400" dirty="0" smtClean="0">
                <a:solidFill>
                  <a:schemeClr val="bg1"/>
                </a:solidFill>
              </a:rPr>
              <a:t>Greenwood</a:t>
            </a:r>
            <a:r>
              <a:rPr lang="en-US" sz="2400" dirty="0">
                <a:solidFill>
                  <a:schemeClr val="bg1"/>
                </a:solidFill>
              </a:rPr>
              <a:t>, Albert</a:t>
            </a:r>
            <a:r>
              <a:rPr lang="en-US" sz="2400" dirty="0" smtClean="0">
                <a:solidFill>
                  <a:schemeClr val="bg1"/>
                </a:solidFill>
              </a:rPr>
              <a:t> :Winchester</a:t>
            </a:r>
            <a:r>
              <a:rPr lang="en-US" sz="2400" dirty="0">
                <a:solidFill>
                  <a:schemeClr val="bg1"/>
                </a:solidFill>
              </a:rPr>
              <a:t>, VA</a:t>
            </a:r>
            <a:r>
              <a:rPr lang="en-US" sz="2400" dirty="0" smtClean="0">
                <a:solidFill>
                  <a:schemeClr val="bg1"/>
                </a:solidFill>
              </a:rPr>
              <a:t> </a:t>
            </a:r>
          </a:p>
          <a:p>
            <a:r>
              <a:rPr lang="en-US" sz="2400" dirty="0" smtClean="0">
                <a:solidFill>
                  <a:schemeClr val="bg1"/>
                </a:solidFill>
              </a:rPr>
              <a:t>Hazen</a:t>
            </a:r>
            <a:r>
              <a:rPr lang="en-US" sz="2400" dirty="0">
                <a:solidFill>
                  <a:schemeClr val="bg1"/>
                </a:solidFill>
              </a:rPr>
              <a:t>, </a:t>
            </a:r>
            <a:r>
              <a:rPr lang="en-US" sz="2400" dirty="0" err="1" smtClean="0">
                <a:solidFill>
                  <a:schemeClr val="bg1"/>
                </a:solidFill>
              </a:rPr>
              <a:t>Edson</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Hazen</a:t>
            </a:r>
            <a:r>
              <a:rPr lang="en-US" sz="2400" dirty="0">
                <a:solidFill>
                  <a:schemeClr val="bg1"/>
                </a:solidFill>
              </a:rPr>
              <a:t>, George</a:t>
            </a:r>
            <a:r>
              <a:rPr lang="en-US" sz="2400" dirty="0" smtClean="0">
                <a:solidFill>
                  <a:schemeClr val="bg1"/>
                </a:solidFill>
              </a:rPr>
              <a:t> :Winchester</a:t>
            </a:r>
            <a:r>
              <a:rPr lang="en-US" sz="2400" dirty="0">
                <a:solidFill>
                  <a:schemeClr val="bg1"/>
                </a:solidFill>
              </a:rPr>
              <a:t>, VA</a:t>
            </a:r>
            <a:r>
              <a:rPr lang="en-US" sz="2400" dirty="0" smtClean="0">
                <a:solidFill>
                  <a:schemeClr val="bg1"/>
                </a:solidFill>
              </a:rPr>
              <a:t> </a:t>
            </a:r>
          </a:p>
          <a:p>
            <a:r>
              <a:rPr lang="en-US" sz="2400" dirty="0" err="1" smtClean="0">
                <a:solidFill>
                  <a:schemeClr val="bg1"/>
                </a:solidFill>
              </a:rPr>
              <a:t>Heald</a:t>
            </a:r>
            <a:r>
              <a:rPr lang="en-US" sz="2400" dirty="0">
                <a:solidFill>
                  <a:schemeClr val="bg1"/>
                </a:solidFill>
              </a:rPr>
              <a:t>, </a:t>
            </a:r>
            <a:r>
              <a:rPr lang="en-US" sz="2400" dirty="0" smtClean="0">
                <a:solidFill>
                  <a:schemeClr val="bg1"/>
                </a:solidFill>
              </a:rPr>
              <a:t>William: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Holt</a:t>
            </a:r>
            <a:r>
              <a:rPr lang="en-US" sz="2400" dirty="0">
                <a:solidFill>
                  <a:schemeClr val="bg1"/>
                </a:solidFill>
              </a:rPr>
              <a:t>, </a:t>
            </a:r>
            <a:r>
              <a:rPr lang="en-US" sz="2400" dirty="0" smtClean="0">
                <a:solidFill>
                  <a:schemeClr val="bg1"/>
                </a:solidFill>
              </a:rPr>
              <a:t>Henry: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Holt</a:t>
            </a:r>
            <a:r>
              <a:rPr lang="en-US" sz="2400" dirty="0">
                <a:solidFill>
                  <a:schemeClr val="bg1"/>
                </a:solidFill>
              </a:rPr>
              <a:t>, </a:t>
            </a:r>
            <a:r>
              <a:rPr lang="en-US" sz="2400" dirty="0" smtClean="0">
                <a:solidFill>
                  <a:schemeClr val="bg1"/>
                </a:solidFill>
              </a:rPr>
              <a:t>Samuel: </a:t>
            </a:r>
            <a:r>
              <a:rPr lang="en-US" sz="2400" dirty="0">
                <a:solidFill>
                  <a:schemeClr val="bg1"/>
                </a:solidFill>
              </a:rPr>
              <a:t>Cedar Creek</a:t>
            </a:r>
            <a:r>
              <a:rPr lang="en-US" sz="2400" dirty="0" smtClean="0">
                <a:solidFill>
                  <a:schemeClr val="bg1"/>
                </a:solidFill>
              </a:rPr>
              <a:t> </a:t>
            </a:r>
          </a:p>
          <a:p>
            <a:r>
              <a:rPr lang="en-US" sz="2400" dirty="0" smtClean="0">
                <a:solidFill>
                  <a:schemeClr val="bg1"/>
                </a:solidFill>
              </a:rPr>
              <a:t>Kendall</a:t>
            </a:r>
            <a:r>
              <a:rPr lang="en-US" sz="2400" dirty="0">
                <a:solidFill>
                  <a:schemeClr val="bg1"/>
                </a:solidFill>
              </a:rPr>
              <a:t>, </a:t>
            </a:r>
            <a:r>
              <a:rPr lang="en-US" sz="2400" dirty="0" smtClean="0">
                <a:solidFill>
                  <a:schemeClr val="bg1"/>
                </a:solidFill>
              </a:rPr>
              <a:t>John: </a:t>
            </a:r>
            <a:r>
              <a:rPr lang="en-US" sz="2400" dirty="0">
                <a:solidFill>
                  <a:schemeClr val="bg1"/>
                </a:solidFill>
              </a:rPr>
              <a:t>Drowned</a:t>
            </a:r>
            <a:r>
              <a:rPr lang="en-US" sz="2400" dirty="0" smtClean="0">
                <a:solidFill>
                  <a:schemeClr val="bg1"/>
                </a:solidFill>
              </a:rPr>
              <a:t> </a:t>
            </a:r>
          </a:p>
          <a:p>
            <a:r>
              <a:rPr lang="en-US" sz="2400" dirty="0" smtClean="0">
                <a:solidFill>
                  <a:schemeClr val="bg1"/>
                </a:solidFill>
              </a:rPr>
              <a:t>Learned</a:t>
            </a:r>
            <a:r>
              <a:rPr lang="en-US" sz="2400" dirty="0">
                <a:solidFill>
                  <a:schemeClr val="bg1"/>
                </a:solidFill>
              </a:rPr>
              <a:t>, </a:t>
            </a:r>
            <a:r>
              <a:rPr lang="en-US" sz="2400" dirty="0" smtClean="0">
                <a:solidFill>
                  <a:schemeClr val="bg1"/>
                </a:solidFill>
              </a:rPr>
              <a:t>Lewis: </a:t>
            </a:r>
            <a:r>
              <a:rPr lang="en-US" sz="2400" dirty="0">
                <a:solidFill>
                  <a:schemeClr val="bg1"/>
                </a:solidFill>
              </a:rPr>
              <a:t>Cedar Creek</a:t>
            </a:r>
            <a:r>
              <a:rPr lang="en-US" sz="2400" dirty="0" smtClean="0">
                <a:solidFill>
                  <a:schemeClr val="bg1"/>
                </a:solidFill>
              </a:rPr>
              <a:t> </a:t>
            </a:r>
          </a:p>
          <a:p>
            <a:r>
              <a:rPr lang="en-US" sz="2400" dirty="0" smtClean="0">
                <a:solidFill>
                  <a:schemeClr val="bg1"/>
                </a:solidFill>
              </a:rPr>
              <a:t>Lyle</a:t>
            </a:r>
            <a:r>
              <a:rPr lang="en-US" sz="2400" dirty="0">
                <a:solidFill>
                  <a:schemeClr val="bg1"/>
                </a:solidFill>
              </a:rPr>
              <a:t>, Alexander</a:t>
            </a:r>
            <a:r>
              <a:rPr lang="en-US" sz="2400" dirty="0" smtClean="0">
                <a:solidFill>
                  <a:schemeClr val="bg1"/>
                </a:solidFill>
              </a:rPr>
              <a:t> : </a:t>
            </a:r>
            <a:r>
              <a:rPr lang="en-US" sz="2400" dirty="0" err="1" smtClean="0">
                <a:solidFill>
                  <a:schemeClr val="bg1"/>
                </a:solidFill>
              </a:rPr>
              <a:t>Williamsburg,VA</a:t>
            </a:r>
            <a:r>
              <a:rPr lang="en-US" sz="2400" dirty="0" smtClean="0">
                <a:solidFill>
                  <a:schemeClr val="bg1"/>
                </a:solidFill>
              </a:rPr>
              <a:t> </a:t>
            </a:r>
          </a:p>
          <a:p>
            <a:r>
              <a:rPr lang="en-US" sz="2400" dirty="0" smtClean="0">
                <a:solidFill>
                  <a:schemeClr val="bg1"/>
                </a:solidFill>
              </a:rPr>
              <a:t>Monks</a:t>
            </a:r>
            <a:r>
              <a:rPr lang="en-US" sz="2400" dirty="0">
                <a:solidFill>
                  <a:schemeClr val="bg1"/>
                </a:solidFill>
              </a:rPr>
              <a:t>, </a:t>
            </a:r>
            <a:r>
              <a:rPr lang="en-US" sz="2400" dirty="0" smtClean="0">
                <a:solidFill>
                  <a:schemeClr val="bg1"/>
                </a:solidFill>
              </a:rPr>
              <a:t>John: </a:t>
            </a:r>
            <a:r>
              <a:rPr lang="en-US" sz="2400" dirty="0">
                <a:solidFill>
                  <a:schemeClr val="bg1"/>
                </a:solidFill>
              </a:rPr>
              <a:t>2nd Manassas</a:t>
            </a:r>
            <a:r>
              <a:rPr lang="en-US" sz="2400" dirty="0" smtClean="0">
                <a:solidFill>
                  <a:schemeClr val="bg1"/>
                </a:solidFill>
              </a:rPr>
              <a:t> </a:t>
            </a:r>
          </a:p>
        </p:txBody>
      </p:sp>
      <p:sp>
        <p:nvSpPr>
          <p:cNvPr id="4" name="TextBox 3"/>
          <p:cNvSpPr txBox="1"/>
          <p:nvPr/>
        </p:nvSpPr>
        <p:spPr>
          <a:xfrm>
            <a:off x="4800600" y="1066800"/>
            <a:ext cx="4343400" cy="3416320"/>
          </a:xfrm>
          <a:prstGeom prst="rect">
            <a:avLst/>
          </a:prstGeom>
          <a:noFill/>
        </p:spPr>
        <p:txBody>
          <a:bodyPr wrap="square" rtlCol="0">
            <a:spAutoFit/>
          </a:bodyPr>
          <a:lstStyle/>
          <a:p>
            <a:r>
              <a:rPr lang="en-US" sz="2400" dirty="0" smtClean="0">
                <a:solidFill>
                  <a:schemeClr val="bg1"/>
                </a:solidFill>
              </a:rPr>
              <a:t>Phelps, Charles: 2nd Manassas </a:t>
            </a:r>
          </a:p>
          <a:p>
            <a:r>
              <a:rPr lang="en-US" sz="2400" dirty="0" smtClean="0">
                <a:solidFill>
                  <a:schemeClr val="bg1"/>
                </a:solidFill>
              </a:rPr>
              <a:t>Phillips, John: </a:t>
            </a:r>
            <a:r>
              <a:rPr lang="en-US" sz="2400" dirty="0" err="1" smtClean="0">
                <a:solidFill>
                  <a:schemeClr val="bg1"/>
                </a:solidFill>
              </a:rPr>
              <a:t>Ofuts</a:t>
            </a:r>
            <a:r>
              <a:rPr lang="en-US" sz="2400" dirty="0" smtClean="0">
                <a:solidFill>
                  <a:schemeClr val="bg1"/>
                </a:solidFill>
              </a:rPr>
              <a:t> Junction, MD </a:t>
            </a:r>
          </a:p>
          <a:p>
            <a:r>
              <a:rPr lang="en-US" sz="2400" dirty="0" smtClean="0">
                <a:solidFill>
                  <a:schemeClr val="bg1"/>
                </a:solidFill>
              </a:rPr>
              <a:t>Pierce, </a:t>
            </a:r>
            <a:r>
              <a:rPr lang="en-US" sz="2400" dirty="0" err="1" smtClean="0">
                <a:solidFill>
                  <a:schemeClr val="bg1"/>
                </a:solidFill>
              </a:rPr>
              <a:t>Almon</a:t>
            </a:r>
            <a:r>
              <a:rPr lang="en-US" sz="2400" dirty="0" smtClean="0">
                <a:solidFill>
                  <a:schemeClr val="bg1"/>
                </a:solidFill>
              </a:rPr>
              <a:t>: Disease </a:t>
            </a:r>
          </a:p>
          <a:p>
            <a:r>
              <a:rPr lang="en-US" sz="2400" dirty="0" smtClean="0">
                <a:solidFill>
                  <a:schemeClr val="bg1"/>
                </a:solidFill>
              </a:rPr>
              <a:t>Pierce, </a:t>
            </a:r>
            <a:r>
              <a:rPr lang="en-US" sz="2400" dirty="0" err="1" smtClean="0">
                <a:solidFill>
                  <a:schemeClr val="bg1"/>
                </a:solidFill>
              </a:rPr>
              <a:t>Asaph</a:t>
            </a:r>
            <a:r>
              <a:rPr lang="en-US" sz="2400" dirty="0" smtClean="0">
                <a:solidFill>
                  <a:schemeClr val="bg1"/>
                </a:solidFill>
              </a:rPr>
              <a:t>: Disease</a:t>
            </a:r>
          </a:p>
          <a:p>
            <a:r>
              <a:rPr lang="en-US" sz="2400" dirty="0" smtClean="0">
                <a:solidFill>
                  <a:schemeClr val="bg1"/>
                </a:solidFill>
              </a:rPr>
              <a:t>Richardson, Malachi: Cold Harbor </a:t>
            </a:r>
          </a:p>
          <a:p>
            <a:r>
              <a:rPr lang="en-US" sz="2400" dirty="0" err="1" smtClean="0">
                <a:solidFill>
                  <a:schemeClr val="bg1"/>
                </a:solidFill>
              </a:rPr>
              <a:t>Sawtell</a:t>
            </a:r>
            <a:r>
              <a:rPr lang="en-US" sz="2400" dirty="0" smtClean="0">
                <a:solidFill>
                  <a:schemeClr val="bg1"/>
                </a:solidFill>
              </a:rPr>
              <a:t>, Solomon: Disease </a:t>
            </a:r>
          </a:p>
          <a:p>
            <a:r>
              <a:rPr lang="en-US" sz="2400" dirty="0" smtClean="0">
                <a:solidFill>
                  <a:schemeClr val="bg1"/>
                </a:solidFill>
              </a:rPr>
              <a:t>Towne, Edgar: Fredericksburg</a:t>
            </a:r>
          </a:p>
          <a:p>
            <a:r>
              <a:rPr lang="en-US" sz="2400" dirty="0" smtClean="0">
                <a:solidFill>
                  <a:schemeClr val="bg1"/>
                </a:solidFill>
              </a:rPr>
              <a:t> Warren, George: Disease </a:t>
            </a:r>
          </a:p>
          <a:p>
            <a:r>
              <a:rPr lang="en-US" sz="2400" dirty="0" smtClean="0">
                <a:solidFill>
                  <a:schemeClr val="bg1"/>
                </a:solidFill>
              </a:rPr>
              <a:t>Willard, Levi: 2nd Manassas</a:t>
            </a:r>
            <a:endParaRPr lang="en-US" sz="2400" dirty="0">
              <a:solidFill>
                <a:schemeClr val="bg1"/>
              </a:solidFill>
            </a:endParaRPr>
          </a:p>
        </p:txBody>
      </p:sp>
    </p:spTree>
  </p:cSld>
  <p:clrMapOvr>
    <a:masterClrMapping/>
  </p:clrMapOvr>
  <p:transition advTm="15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Fitzwilliam</a:t>
            </a:r>
            <a:endParaRPr lang="en-US" sz="6000" dirty="0">
              <a:solidFill>
                <a:schemeClr val="bg1"/>
              </a:solidFill>
              <a:latin typeface="Edwardian Script ITC" pitchFamily="66" charset="0"/>
            </a:endParaRPr>
          </a:p>
        </p:txBody>
      </p:sp>
      <p:sp>
        <p:nvSpPr>
          <p:cNvPr id="5" name="TextBox 4"/>
          <p:cNvSpPr txBox="1"/>
          <p:nvPr/>
        </p:nvSpPr>
        <p:spPr>
          <a:xfrm>
            <a:off x="0" y="1219200"/>
            <a:ext cx="4648200" cy="5632311"/>
          </a:xfrm>
          <a:prstGeom prst="rect">
            <a:avLst/>
          </a:prstGeom>
          <a:noFill/>
        </p:spPr>
        <p:txBody>
          <a:bodyPr wrap="square" rtlCol="0">
            <a:spAutoFit/>
          </a:bodyPr>
          <a:lstStyle/>
          <a:p>
            <a:r>
              <a:rPr lang="en-US" sz="2400" dirty="0" smtClean="0">
                <a:solidFill>
                  <a:schemeClr val="bg1"/>
                </a:solidFill>
              </a:rPr>
              <a:t>Adams</a:t>
            </a:r>
            <a:r>
              <a:rPr lang="en-US" sz="2400" dirty="0">
                <a:solidFill>
                  <a:schemeClr val="bg1"/>
                </a:solidFill>
              </a:rPr>
              <a:t>, John</a:t>
            </a:r>
            <a:r>
              <a:rPr lang="en-US" sz="2400" dirty="0" smtClean="0">
                <a:solidFill>
                  <a:schemeClr val="bg1"/>
                </a:solidFill>
              </a:rPr>
              <a:t> :Disease </a:t>
            </a:r>
          </a:p>
          <a:p>
            <a:r>
              <a:rPr lang="en-US" sz="2400" dirty="0" smtClean="0">
                <a:solidFill>
                  <a:schemeClr val="bg1"/>
                </a:solidFill>
              </a:rPr>
              <a:t>Brooks</a:t>
            </a:r>
            <a:r>
              <a:rPr lang="en-US" sz="2400" dirty="0">
                <a:solidFill>
                  <a:schemeClr val="bg1"/>
                </a:solidFill>
              </a:rPr>
              <a:t>, </a:t>
            </a:r>
            <a:r>
              <a:rPr lang="en-US" sz="2400" dirty="0" smtClean="0">
                <a:solidFill>
                  <a:schemeClr val="bg1"/>
                </a:solidFill>
              </a:rPr>
              <a:t>Daniel: Prisoner</a:t>
            </a:r>
          </a:p>
          <a:p>
            <a:r>
              <a:rPr lang="en-US" sz="2400" dirty="0" smtClean="0">
                <a:solidFill>
                  <a:schemeClr val="bg1"/>
                </a:solidFill>
              </a:rPr>
              <a:t> </a:t>
            </a:r>
            <a:r>
              <a:rPr lang="en-US" sz="2400" dirty="0">
                <a:solidFill>
                  <a:schemeClr val="bg1"/>
                </a:solidFill>
              </a:rPr>
              <a:t>Brooks, </a:t>
            </a:r>
            <a:r>
              <a:rPr lang="en-US" sz="2400" dirty="0" smtClean="0">
                <a:solidFill>
                  <a:schemeClr val="bg1"/>
                </a:solidFill>
              </a:rPr>
              <a:t>Walter: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Church</a:t>
            </a:r>
            <a:r>
              <a:rPr lang="en-US" sz="2400" dirty="0">
                <a:solidFill>
                  <a:schemeClr val="bg1"/>
                </a:solidFill>
              </a:rPr>
              <a:t>, John</a:t>
            </a:r>
            <a:r>
              <a:rPr lang="en-US" sz="2400" dirty="0" smtClean="0">
                <a:solidFill>
                  <a:schemeClr val="bg1"/>
                </a:solidFill>
              </a:rPr>
              <a:t> :</a:t>
            </a:r>
            <a:r>
              <a:rPr lang="en-US" sz="2400" dirty="0" err="1" smtClean="0">
                <a:solidFill>
                  <a:schemeClr val="bg1"/>
                </a:solidFill>
              </a:rPr>
              <a:t>Nicolasville</a:t>
            </a:r>
            <a:r>
              <a:rPr lang="en-US" sz="2400" dirty="0">
                <a:solidFill>
                  <a:schemeClr val="bg1"/>
                </a:solidFill>
              </a:rPr>
              <a:t>, KY</a:t>
            </a:r>
            <a:r>
              <a:rPr lang="en-US" sz="2400" dirty="0" smtClean="0">
                <a:solidFill>
                  <a:schemeClr val="bg1"/>
                </a:solidFill>
              </a:rPr>
              <a:t> </a:t>
            </a:r>
            <a:r>
              <a:rPr lang="en-US" sz="2400" dirty="0" err="1">
                <a:solidFill>
                  <a:schemeClr val="bg1"/>
                </a:solidFill>
              </a:rPr>
              <a:t>Deeth</a:t>
            </a:r>
            <a:r>
              <a:rPr lang="en-US" sz="2400" dirty="0">
                <a:solidFill>
                  <a:schemeClr val="bg1"/>
                </a:solidFill>
              </a:rPr>
              <a:t>, </a:t>
            </a:r>
            <a:r>
              <a:rPr lang="en-US" sz="2400" dirty="0" smtClean="0">
                <a:solidFill>
                  <a:schemeClr val="bg1"/>
                </a:solidFill>
              </a:rPr>
              <a:t>Martin: </a:t>
            </a:r>
            <a:r>
              <a:rPr lang="en-US" sz="2400" dirty="0">
                <a:solidFill>
                  <a:schemeClr val="bg1"/>
                </a:solidFill>
              </a:rPr>
              <a:t>Petersburg</a:t>
            </a:r>
            <a:r>
              <a:rPr lang="en-US" sz="2400" dirty="0" smtClean="0">
                <a:solidFill>
                  <a:schemeClr val="bg1"/>
                </a:solidFill>
              </a:rPr>
              <a:t> </a:t>
            </a:r>
          </a:p>
          <a:p>
            <a:r>
              <a:rPr lang="en-US" sz="2400" dirty="0" smtClean="0">
                <a:solidFill>
                  <a:schemeClr val="bg1"/>
                </a:solidFill>
              </a:rPr>
              <a:t>Ellis</a:t>
            </a:r>
            <a:r>
              <a:rPr lang="en-US" sz="2400" dirty="0">
                <a:solidFill>
                  <a:schemeClr val="bg1"/>
                </a:solidFill>
              </a:rPr>
              <a:t>, </a:t>
            </a:r>
            <a:r>
              <a:rPr lang="en-US" sz="2400" dirty="0" smtClean="0">
                <a:solidFill>
                  <a:schemeClr val="bg1"/>
                </a:solidFill>
              </a:rPr>
              <a:t>Elliot: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Felch</a:t>
            </a:r>
            <a:r>
              <a:rPr lang="en-US" sz="2400" dirty="0">
                <a:solidFill>
                  <a:schemeClr val="bg1"/>
                </a:solidFill>
              </a:rPr>
              <a:t>, </a:t>
            </a:r>
            <a:r>
              <a:rPr lang="en-US" sz="2400" dirty="0" smtClean="0">
                <a:solidFill>
                  <a:schemeClr val="bg1"/>
                </a:solidFill>
              </a:rPr>
              <a:t>George: Winchester</a:t>
            </a:r>
            <a:r>
              <a:rPr lang="en-US" sz="2400" dirty="0">
                <a:solidFill>
                  <a:schemeClr val="bg1"/>
                </a:solidFill>
              </a:rPr>
              <a:t>, VA</a:t>
            </a:r>
            <a:r>
              <a:rPr lang="en-US" sz="2400" dirty="0" smtClean="0">
                <a:solidFill>
                  <a:schemeClr val="bg1"/>
                </a:solidFill>
              </a:rPr>
              <a:t> </a:t>
            </a:r>
            <a:r>
              <a:rPr lang="en-US" sz="2400" dirty="0">
                <a:solidFill>
                  <a:schemeClr val="bg1"/>
                </a:solidFill>
              </a:rPr>
              <a:t>Fisher, </a:t>
            </a:r>
            <a:r>
              <a:rPr lang="en-US" sz="2400" dirty="0" smtClean="0">
                <a:solidFill>
                  <a:schemeClr val="bg1"/>
                </a:solidFill>
              </a:rPr>
              <a:t>Orvis: </a:t>
            </a:r>
            <a:r>
              <a:rPr lang="en-US" sz="2400" dirty="0">
                <a:solidFill>
                  <a:schemeClr val="bg1"/>
                </a:solidFill>
              </a:rPr>
              <a:t>?</a:t>
            </a:r>
            <a:r>
              <a:rPr lang="en-US" sz="2400" dirty="0" smtClean="0">
                <a:solidFill>
                  <a:schemeClr val="bg1"/>
                </a:solidFill>
              </a:rPr>
              <a:t> </a:t>
            </a:r>
          </a:p>
          <a:p>
            <a:r>
              <a:rPr lang="en-US" sz="2400" dirty="0" err="1" smtClean="0">
                <a:solidFill>
                  <a:schemeClr val="bg1"/>
                </a:solidFill>
              </a:rPr>
              <a:t>Forristall</a:t>
            </a:r>
            <a:r>
              <a:rPr lang="en-US" sz="2400" dirty="0">
                <a:solidFill>
                  <a:schemeClr val="bg1"/>
                </a:solidFill>
              </a:rPr>
              <a:t>, </a:t>
            </a:r>
            <a:r>
              <a:rPr lang="en-US" sz="2400" dirty="0" smtClean="0">
                <a:solidFill>
                  <a:schemeClr val="bg1"/>
                </a:solidFill>
              </a:rPr>
              <a:t>Jonas: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Forristall</a:t>
            </a:r>
            <a:r>
              <a:rPr lang="en-US" sz="2400" dirty="0">
                <a:solidFill>
                  <a:schemeClr val="bg1"/>
                </a:solidFill>
              </a:rPr>
              <a:t>, </a:t>
            </a:r>
            <a:r>
              <a:rPr lang="en-US" sz="2400" dirty="0" smtClean="0">
                <a:solidFill>
                  <a:schemeClr val="bg1"/>
                </a:solidFill>
              </a:rPr>
              <a:t>Levi: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Handy</a:t>
            </a:r>
            <a:r>
              <a:rPr lang="en-US" sz="2400" dirty="0">
                <a:solidFill>
                  <a:schemeClr val="bg1"/>
                </a:solidFill>
              </a:rPr>
              <a:t>, </a:t>
            </a:r>
            <a:r>
              <a:rPr lang="en-US" sz="2400" dirty="0" smtClean="0">
                <a:solidFill>
                  <a:schemeClr val="bg1"/>
                </a:solidFill>
              </a:rPr>
              <a:t>Ransom: </a:t>
            </a:r>
            <a:r>
              <a:rPr lang="en-US" sz="2400" dirty="0">
                <a:solidFill>
                  <a:schemeClr val="bg1"/>
                </a:solidFill>
              </a:rPr>
              <a:t>?</a:t>
            </a:r>
            <a:r>
              <a:rPr lang="en-US" sz="2400" dirty="0" smtClean="0">
                <a:solidFill>
                  <a:schemeClr val="bg1"/>
                </a:solidFill>
              </a:rPr>
              <a:t> </a:t>
            </a:r>
          </a:p>
          <a:p>
            <a:r>
              <a:rPr lang="en-US" sz="2400" dirty="0" err="1" smtClean="0">
                <a:solidFill>
                  <a:schemeClr val="bg1"/>
                </a:solidFill>
              </a:rPr>
              <a:t>Harkness</a:t>
            </a:r>
            <a:r>
              <a:rPr lang="en-US" sz="2400" dirty="0">
                <a:solidFill>
                  <a:schemeClr val="bg1"/>
                </a:solidFill>
              </a:rPr>
              <a:t>, </a:t>
            </a:r>
            <a:r>
              <a:rPr lang="en-US" sz="2400" dirty="0" smtClean="0">
                <a:solidFill>
                  <a:schemeClr val="bg1"/>
                </a:solidFill>
              </a:rPr>
              <a:t>Elisha: </a:t>
            </a:r>
            <a:r>
              <a:rPr lang="en-US" sz="2400" dirty="0">
                <a:solidFill>
                  <a:schemeClr val="bg1"/>
                </a:solidFill>
              </a:rPr>
              <a:t>Brashear City, LA</a:t>
            </a:r>
            <a:r>
              <a:rPr lang="en-US" sz="2400" dirty="0" smtClean="0">
                <a:solidFill>
                  <a:schemeClr val="bg1"/>
                </a:solidFill>
              </a:rPr>
              <a:t> </a:t>
            </a:r>
            <a:r>
              <a:rPr lang="en-US" sz="2400" dirty="0">
                <a:solidFill>
                  <a:schemeClr val="bg1"/>
                </a:solidFill>
              </a:rPr>
              <a:t>Heywood, </a:t>
            </a:r>
            <a:r>
              <a:rPr lang="en-US" sz="2400" dirty="0" smtClean="0">
                <a:solidFill>
                  <a:schemeClr val="bg1"/>
                </a:solidFill>
              </a:rPr>
              <a:t>Charles: </a:t>
            </a:r>
            <a:r>
              <a:rPr lang="en-US" sz="2400" dirty="0">
                <a:solidFill>
                  <a:schemeClr val="bg1"/>
                </a:solidFill>
              </a:rPr>
              <a:t>Port Hudson LA</a:t>
            </a:r>
            <a:r>
              <a:rPr lang="en-US" sz="2400" dirty="0" smtClean="0">
                <a:solidFill>
                  <a:schemeClr val="bg1"/>
                </a:solidFill>
              </a:rPr>
              <a:t> </a:t>
            </a:r>
            <a:r>
              <a:rPr lang="en-US" sz="2400" dirty="0">
                <a:solidFill>
                  <a:schemeClr val="bg1"/>
                </a:solidFill>
              </a:rPr>
              <a:t>Holman, </a:t>
            </a:r>
            <a:r>
              <a:rPr lang="en-US" sz="2400" dirty="0" smtClean="0">
                <a:solidFill>
                  <a:schemeClr val="bg1"/>
                </a:solidFill>
              </a:rPr>
              <a:t>Thomas: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Lawrence</a:t>
            </a:r>
            <a:r>
              <a:rPr lang="en-US" sz="2400" dirty="0">
                <a:solidFill>
                  <a:schemeClr val="bg1"/>
                </a:solidFill>
              </a:rPr>
              <a:t>, Fred</a:t>
            </a:r>
            <a:r>
              <a:rPr lang="en-US" sz="2400" dirty="0" smtClean="0">
                <a:solidFill>
                  <a:schemeClr val="bg1"/>
                </a:solidFill>
              </a:rPr>
              <a:t> :?</a:t>
            </a:r>
          </a:p>
        </p:txBody>
      </p:sp>
      <p:sp>
        <p:nvSpPr>
          <p:cNvPr id="4" name="TextBox 3"/>
          <p:cNvSpPr txBox="1"/>
          <p:nvPr/>
        </p:nvSpPr>
        <p:spPr>
          <a:xfrm>
            <a:off x="4876800" y="487025"/>
            <a:ext cx="4267200" cy="6370975"/>
          </a:xfrm>
          <a:prstGeom prst="rect">
            <a:avLst/>
          </a:prstGeom>
          <a:noFill/>
        </p:spPr>
        <p:txBody>
          <a:bodyPr wrap="square" rtlCol="0">
            <a:spAutoFit/>
          </a:bodyPr>
          <a:lstStyle/>
          <a:p>
            <a:r>
              <a:rPr lang="en-US" sz="2400" dirty="0" smtClean="0">
                <a:solidFill>
                  <a:schemeClr val="bg1"/>
                </a:solidFill>
              </a:rPr>
              <a:t>Lillie, Levi: Disease </a:t>
            </a:r>
          </a:p>
          <a:p>
            <a:r>
              <a:rPr lang="en-US" sz="2400" dirty="0" smtClean="0">
                <a:solidFill>
                  <a:schemeClr val="bg1"/>
                </a:solidFill>
              </a:rPr>
              <a:t>McManus, John: ? </a:t>
            </a:r>
          </a:p>
          <a:p>
            <a:r>
              <a:rPr lang="en-US" sz="2400" dirty="0" smtClean="0">
                <a:solidFill>
                  <a:schemeClr val="bg1"/>
                </a:solidFill>
              </a:rPr>
              <a:t>Miles, George: Fair Oaks </a:t>
            </a:r>
          </a:p>
          <a:p>
            <a:r>
              <a:rPr lang="en-US" sz="2400" dirty="0" smtClean="0">
                <a:solidFill>
                  <a:schemeClr val="bg1"/>
                </a:solidFill>
              </a:rPr>
              <a:t>Morris, Patrick: ? </a:t>
            </a:r>
          </a:p>
          <a:p>
            <a:r>
              <a:rPr lang="en-US" sz="2400" dirty="0" smtClean="0">
                <a:solidFill>
                  <a:schemeClr val="bg1"/>
                </a:solidFill>
              </a:rPr>
              <a:t>Morse, </a:t>
            </a:r>
            <a:r>
              <a:rPr lang="en-US" sz="2400" dirty="0" err="1" smtClean="0">
                <a:solidFill>
                  <a:schemeClr val="bg1"/>
                </a:solidFill>
              </a:rPr>
              <a:t>Elihu</a:t>
            </a:r>
            <a:r>
              <a:rPr lang="en-US" sz="2400" dirty="0" smtClean="0">
                <a:solidFill>
                  <a:schemeClr val="bg1"/>
                </a:solidFill>
              </a:rPr>
              <a:t>: </a:t>
            </a:r>
            <a:r>
              <a:rPr lang="en-US" sz="2400" dirty="0" err="1" smtClean="0">
                <a:solidFill>
                  <a:schemeClr val="bg1"/>
                </a:solidFill>
              </a:rPr>
              <a:t>Nicolasville</a:t>
            </a:r>
            <a:r>
              <a:rPr lang="en-US" sz="2400" dirty="0" smtClean="0">
                <a:solidFill>
                  <a:schemeClr val="bg1"/>
                </a:solidFill>
              </a:rPr>
              <a:t>, KY Nixon, Richard: At sea </a:t>
            </a:r>
          </a:p>
          <a:p>
            <a:r>
              <a:rPr lang="en-US" sz="2400" dirty="0" smtClean="0">
                <a:solidFill>
                  <a:schemeClr val="bg1"/>
                </a:solidFill>
              </a:rPr>
              <a:t>Parker, Charles: Butte La Rose LA Rice, Levi: ? </a:t>
            </a:r>
          </a:p>
          <a:p>
            <a:r>
              <a:rPr lang="en-US" sz="2400" dirty="0" smtClean="0">
                <a:solidFill>
                  <a:schemeClr val="bg1"/>
                </a:solidFill>
              </a:rPr>
              <a:t>Richardson, Thomas: At sea Stone, Albert : of wounds </a:t>
            </a:r>
          </a:p>
          <a:p>
            <a:r>
              <a:rPr lang="en-US" sz="2400" dirty="0" smtClean="0">
                <a:solidFill>
                  <a:schemeClr val="bg1"/>
                </a:solidFill>
              </a:rPr>
              <a:t>Stone, Joseph: Brashear City, LA Stone, William: ? </a:t>
            </a:r>
          </a:p>
          <a:p>
            <a:r>
              <a:rPr lang="en-US" sz="2400" dirty="0" smtClean="0">
                <a:solidFill>
                  <a:schemeClr val="bg1"/>
                </a:solidFill>
              </a:rPr>
              <a:t>Taft, Josiah: Disease </a:t>
            </a:r>
          </a:p>
          <a:p>
            <a:r>
              <a:rPr lang="en-US" sz="2400" dirty="0" smtClean="0">
                <a:solidFill>
                  <a:schemeClr val="bg1"/>
                </a:solidFill>
              </a:rPr>
              <a:t>Walton, Robert: Disease Whitney, Francis: ? </a:t>
            </a:r>
          </a:p>
          <a:p>
            <a:r>
              <a:rPr lang="en-US" sz="2400" dirty="0" smtClean="0">
                <a:solidFill>
                  <a:schemeClr val="bg1"/>
                </a:solidFill>
              </a:rPr>
              <a:t>Wilson, George: Wilderness </a:t>
            </a:r>
            <a:r>
              <a:rPr lang="en-US" sz="2400" dirty="0" err="1" smtClean="0">
                <a:solidFill>
                  <a:schemeClr val="bg1"/>
                </a:solidFill>
              </a:rPr>
              <a:t>Withington</a:t>
            </a:r>
            <a:r>
              <a:rPr lang="en-US" sz="2400" dirty="0" smtClean="0">
                <a:solidFill>
                  <a:schemeClr val="bg1"/>
                </a:solidFill>
              </a:rPr>
              <a:t>, Albert: ?</a:t>
            </a:r>
            <a:endParaRPr lang="en-US" sz="2400" dirty="0">
              <a:solidFill>
                <a:schemeClr val="bg1"/>
              </a:solidFill>
            </a:endParaRPr>
          </a:p>
        </p:txBody>
      </p:sp>
    </p:spTree>
  </p:cSld>
  <p:clrMapOvr>
    <a:masterClrMapping/>
  </p:clrMapOvr>
  <p:transition advClick="0" advTm="15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err="1" smtClean="0">
                <a:solidFill>
                  <a:schemeClr val="bg1"/>
                </a:solidFill>
                <a:latin typeface="Edwardian Script ITC" pitchFamily="66" charset="0"/>
              </a:rPr>
              <a:t>Gilsum</a:t>
            </a:r>
            <a:endParaRPr lang="en-US" sz="6000" dirty="0">
              <a:solidFill>
                <a:schemeClr val="bg1"/>
              </a:solidFill>
              <a:latin typeface="Edwardian Script ITC" pitchFamily="66" charset="0"/>
            </a:endParaRPr>
          </a:p>
        </p:txBody>
      </p:sp>
      <p:sp>
        <p:nvSpPr>
          <p:cNvPr id="5" name="TextBox 4"/>
          <p:cNvSpPr txBox="1"/>
          <p:nvPr/>
        </p:nvSpPr>
        <p:spPr>
          <a:xfrm>
            <a:off x="2286000" y="1371600"/>
            <a:ext cx="4648200" cy="2677656"/>
          </a:xfrm>
          <a:prstGeom prst="rect">
            <a:avLst/>
          </a:prstGeom>
          <a:noFill/>
        </p:spPr>
        <p:txBody>
          <a:bodyPr wrap="square" rtlCol="0">
            <a:spAutoFit/>
          </a:bodyPr>
          <a:lstStyle/>
          <a:p>
            <a:r>
              <a:rPr lang="en-US" sz="2400" dirty="0" err="1" smtClean="0">
                <a:solidFill>
                  <a:schemeClr val="bg1"/>
                </a:solidFill>
              </a:rPr>
              <a:t>Bignall</a:t>
            </a:r>
            <a:r>
              <a:rPr lang="en-US" sz="2400" dirty="0" smtClean="0">
                <a:solidFill>
                  <a:schemeClr val="bg1"/>
                </a:solidFill>
              </a:rPr>
              <a:t>, </a:t>
            </a:r>
            <a:r>
              <a:rPr lang="en-US" sz="2400" dirty="0">
                <a:solidFill>
                  <a:schemeClr val="bg1"/>
                </a:solidFill>
              </a:rPr>
              <a:t>Thomas</a:t>
            </a:r>
            <a:r>
              <a:rPr lang="en-US" sz="2400" dirty="0" smtClean="0">
                <a:solidFill>
                  <a:schemeClr val="bg1"/>
                </a:solidFill>
              </a:rPr>
              <a:t> : Gettysburg </a:t>
            </a:r>
          </a:p>
          <a:p>
            <a:r>
              <a:rPr lang="en-US" sz="2400" dirty="0" smtClean="0">
                <a:solidFill>
                  <a:schemeClr val="bg1"/>
                </a:solidFill>
              </a:rPr>
              <a:t>Davis</a:t>
            </a:r>
            <a:r>
              <a:rPr lang="en-US" sz="2400" dirty="0">
                <a:solidFill>
                  <a:schemeClr val="bg1"/>
                </a:solidFill>
              </a:rPr>
              <a:t>, </a:t>
            </a:r>
            <a:r>
              <a:rPr lang="en-US" sz="2400" dirty="0" smtClean="0">
                <a:solidFill>
                  <a:schemeClr val="bg1"/>
                </a:solidFill>
              </a:rPr>
              <a:t>James: </a:t>
            </a:r>
            <a:r>
              <a:rPr lang="en-US" sz="2400" dirty="0">
                <a:solidFill>
                  <a:schemeClr val="bg1"/>
                </a:solidFill>
              </a:rPr>
              <a:t>POW</a:t>
            </a:r>
            <a:r>
              <a:rPr lang="en-US" sz="2400" dirty="0" smtClean="0">
                <a:solidFill>
                  <a:schemeClr val="bg1"/>
                </a:solidFill>
              </a:rPr>
              <a:t> </a:t>
            </a:r>
          </a:p>
          <a:p>
            <a:r>
              <a:rPr lang="en-US" sz="2400" dirty="0" smtClean="0">
                <a:solidFill>
                  <a:schemeClr val="bg1"/>
                </a:solidFill>
              </a:rPr>
              <a:t>Harris</a:t>
            </a:r>
            <a:r>
              <a:rPr lang="en-US" sz="2400" dirty="0">
                <a:solidFill>
                  <a:schemeClr val="bg1"/>
                </a:solidFill>
              </a:rPr>
              <a:t>, </a:t>
            </a:r>
            <a:r>
              <a:rPr lang="en-US" sz="2400" dirty="0" smtClean="0">
                <a:solidFill>
                  <a:schemeClr val="bg1"/>
                </a:solidFill>
              </a:rPr>
              <a:t>Charles: </a:t>
            </a:r>
            <a:r>
              <a:rPr lang="en-US" sz="2400" dirty="0">
                <a:solidFill>
                  <a:schemeClr val="bg1"/>
                </a:solidFill>
              </a:rPr>
              <a:t>Chancellorsville</a:t>
            </a:r>
            <a:r>
              <a:rPr lang="en-US" sz="2400" dirty="0" smtClean="0">
                <a:solidFill>
                  <a:schemeClr val="bg1"/>
                </a:solidFill>
              </a:rPr>
              <a:t> </a:t>
            </a:r>
            <a:r>
              <a:rPr lang="en-US" sz="2400" dirty="0">
                <a:solidFill>
                  <a:schemeClr val="bg1"/>
                </a:solidFill>
              </a:rPr>
              <a:t>Howard, Sherman</a:t>
            </a:r>
            <a:r>
              <a:rPr lang="en-US" sz="2400" dirty="0" smtClean="0">
                <a:solidFill>
                  <a:schemeClr val="bg1"/>
                </a:solidFill>
              </a:rPr>
              <a:t> :2nd </a:t>
            </a:r>
            <a:r>
              <a:rPr lang="en-US" sz="2400" dirty="0">
                <a:solidFill>
                  <a:schemeClr val="bg1"/>
                </a:solidFill>
              </a:rPr>
              <a:t>Manassas</a:t>
            </a:r>
            <a:r>
              <a:rPr lang="en-US" sz="2400" dirty="0" smtClean="0">
                <a:solidFill>
                  <a:schemeClr val="bg1"/>
                </a:solidFill>
              </a:rPr>
              <a:t> </a:t>
            </a:r>
            <a:r>
              <a:rPr lang="en-US" sz="2400" dirty="0">
                <a:solidFill>
                  <a:schemeClr val="bg1"/>
                </a:solidFill>
              </a:rPr>
              <a:t>Howe, </a:t>
            </a:r>
            <a:r>
              <a:rPr lang="en-US" sz="2400" dirty="0" err="1" smtClean="0">
                <a:solidFill>
                  <a:schemeClr val="bg1"/>
                </a:solidFill>
              </a:rPr>
              <a:t>Asa</a:t>
            </a:r>
            <a:r>
              <a:rPr lang="en-US" sz="2400" dirty="0" smtClean="0">
                <a:solidFill>
                  <a:schemeClr val="bg1"/>
                </a:solidFill>
              </a:rPr>
              <a:t>: </a:t>
            </a:r>
            <a:r>
              <a:rPr lang="en-US" sz="2400" dirty="0">
                <a:solidFill>
                  <a:schemeClr val="bg1"/>
                </a:solidFill>
              </a:rPr>
              <a:t>Fort Gilmer</a:t>
            </a:r>
            <a:r>
              <a:rPr lang="en-US" sz="2400" dirty="0" smtClean="0">
                <a:solidFill>
                  <a:schemeClr val="bg1"/>
                </a:solidFill>
              </a:rPr>
              <a:t> </a:t>
            </a:r>
          </a:p>
          <a:p>
            <a:r>
              <a:rPr lang="en-US" sz="2400" dirty="0" smtClean="0">
                <a:solidFill>
                  <a:schemeClr val="bg1"/>
                </a:solidFill>
              </a:rPr>
              <a:t>Nash</a:t>
            </a:r>
            <a:r>
              <a:rPr lang="en-US" sz="2400" dirty="0">
                <a:solidFill>
                  <a:schemeClr val="bg1"/>
                </a:solidFill>
              </a:rPr>
              <a:t>, </a:t>
            </a:r>
            <a:r>
              <a:rPr lang="en-US" sz="2400" dirty="0" err="1" smtClean="0">
                <a:solidFill>
                  <a:schemeClr val="bg1"/>
                </a:solidFill>
              </a:rPr>
              <a:t>Orsamus</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Wilcox</a:t>
            </a:r>
            <a:r>
              <a:rPr lang="en-US" sz="2400" dirty="0">
                <a:solidFill>
                  <a:schemeClr val="bg1"/>
                </a:solidFill>
              </a:rPr>
              <a:t>, </a:t>
            </a:r>
            <a:r>
              <a:rPr lang="en-US" sz="2400" dirty="0" smtClean="0">
                <a:solidFill>
                  <a:schemeClr val="bg1"/>
                </a:solidFill>
              </a:rPr>
              <a:t>Henry: </a:t>
            </a:r>
            <a:r>
              <a:rPr lang="en-US" sz="2400" dirty="0">
                <a:solidFill>
                  <a:schemeClr val="bg1"/>
                </a:solidFill>
              </a:rPr>
              <a:t>Disease</a:t>
            </a:r>
            <a:endParaRPr lang="en-US" sz="2400" dirty="0" smtClean="0">
              <a:solidFill>
                <a:schemeClr val="bg1"/>
              </a:solidFill>
            </a:endParaRPr>
          </a:p>
        </p:txBody>
      </p:sp>
    </p:spTree>
  </p:cSld>
  <p:clrMapOvr>
    <a:masterClrMapping/>
  </p:clrMapOvr>
  <p:transition advTm="15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Hinsdale</a:t>
            </a:r>
            <a:endParaRPr lang="en-US" sz="6000" dirty="0">
              <a:solidFill>
                <a:schemeClr val="bg1"/>
              </a:solidFill>
              <a:latin typeface="Edwardian Script ITC" pitchFamily="66" charset="0"/>
            </a:endParaRPr>
          </a:p>
        </p:txBody>
      </p:sp>
      <p:sp>
        <p:nvSpPr>
          <p:cNvPr id="5" name="TextBox 4"/>
          <p:cNvSpPr txBox="1"/>
          <p:nvPr/>
        </p:nvSpPr>
        <p:spPr>
          <a:xfrm>
            <a:off x="0" y="1219200"/>
            <a:ext cx="4648200" cy="6001643"/>
          </a:xfrm>
          <a:prstGeom prst="rect">
            <a:avLst/>
          </a:prstGeom>
          <a:noFill/>
        </p:spPr>
        <p:txBody>
          <a:bodyPr wrap="square" rtlCol="0">
            <a:spAutoFit/>
          </a:bodyPr>
          <a:lstStyle/>
          <a:p>
            <a:r>
              <a:rPr lang="en-US" sz="2400" dirty="0">
                <a:solidFill>
                  <a:schemeClr val="bg1"/>
                </a:solidFill>
              </a:rPr>
              <a:t>Armstrong, </a:t>
            </a:r>
            <a:r>
              <a:rPr lang="en-US" sz="2400" dirty="0" smtClean="0">
                <a:solidFill>
                  <a:schemeClr val="bg1"/>
                </a:solidFill>
              </a:rPr>
              <a:t>Alpheus: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Butler</a:t>
            </a:r>
            <a:r>
              <a:rPr lang="en-US" sz="2400" dirty="0">
                <a:solidFill>
                  <a:schemeClr val="bg1"/>
                </a:solidFill>
              </a:rPr>
              <a:t>, </a:t>
            </a:r>
            <a:r>
              <a:rPr lang="en-US" sz="2400" dirty="0" smtClean="0">
                <a:solidFill>
                  <a:schemeClr val="bg1"/>
                </a:solidFill>
              </a:rPr>
              <a:t>Charles: </a:t>
            </a:r>
            <a:r>
              <a:rPr lang="en-US" sz="2400" dirty="0">
                <a:solidFill>
                  <a:schemeClr val="bg1"/>
                </a:solidFill>
              </a:rPr>
              <a:t>Gettysburg</a:t>
            </a:r>
            <a:r>
              <a:rPr lang="en-US" sz="2400" dirty="0" smtClean="0">
                <a:solidFill>
                  <a:schemeClr val="bg1"/>
                </a:solidFill>
              </a:rPr>
              <a:t> </a:t>
            </a:r>
          </a:p>
          <a:p>
            <a:r>
              <a:rPr lang="en-US" sz="2400" dirty="0" smtClean="0">
                <a:solidFill>
                  <a:schemeClr val="bg1"/>
                </a:solidFill>
              </a:rPr>
              <a:t>Butler</a:t>
            </a:r>
            <a:r>
              <a:rPr lang="en-US" sz="2400" dirty="0">
                <a:solidFill>
                  <a:schemeClr val="bg1"/>
                </a:solidFill>
              </a:rPr>
              <a:t>, </a:t>
            </a:r>
            <a:r>
              <a:rPr lang="en-US" sz="2400" dirty="0" smtClean="0">
                <a:solidFill>
                  <a:schemeClr val="bg1"/>
                </a:solidFill>
              </a:rPr>
              <a:t>Slate: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Butt</a:t>
            </a:r>
            <a:r>
              <a:rPr lang="en-US" sz="2400" dirty="0">
                <a:solidFill>
                  <a:schemeClr val="bg1"/>
                </a:solidFill>
              </a:rPr>
              <a:t>, </a:t>
            </a:r>
            <a:r>
              <a:rPr lang="en-US" sz="2400" dirty="0" smtClean="0">
                <a:solidFill>
                  <a:schemeClr val="bg1"/>
                </a:solidFill>
              </a:rPr>
              <a:t>Francis: </a:t>
            </a:r>
            <a:r>
              <a:rPr lang="en-US" sz="2400" dirty="0">
                <a:solidFill>
                  <a:schemeClr val="bg1"/>
                </a:solidFill>
              </a:rPr>
              <a:t>Cold Harbor</a:t>
            </a:r>
            <a:r>
              <a:rPr lang="en-US" sz="2400" dirty="0" smtClean="0">
                <a:solidFill>
                  <a:schemeClr val="bg1"/>
                </a:solidFill>
              </a:rPr>
              <a:t> </a:t>
            </a:r>
          </a:p>
          <a:p>
            <a:r>
              <a:rPr lang="en-US" sz="2400" dirty="0" err="1" smtClean="0">
                <a:solidFill>
                  <a:schemeClr val="bg1"/>
                </a:solidFill>
              </a:rPr>
              <a:t>Carruth</a:t>
            </a:r>
            <a:r>
              <a:rPr lang="en-US" sz="2400" dirty="0">
                <a:solidFill>
                  <a:schemeClr val="bg1"/>
                </a:solidFill>
              </a:rPr>
              <a:t>, </a:t>
            </a:r>
            <a:r>
              <a:rPr lang="en-US" sz="2400" dirty="0" smtClean="0">
                <a:solidFill>
                  <a:schemeClr val="bg1"/>
                </a:solidFill>
              </a:rPr>
              <a:t>Thomas: </a:t>
            </a:r>
            <a:r>
              <a:rPr lang="en-US" sz="2400" dirty="0">
                <a:solidFill>
                  <a:schemeClr val="bg1"/>
                </a:solidFill>
              </a:rPr>
              <a:t>Carrollton, LA</a:t>
            </a:r>
            <a:r>
              <a:rPr lang="en-US" sz="2400" dirty="0" smtClean="0">
                <a:solidFill>
                  <a:schemeClr val="bg1"/>
                </a:solidFill>
              </a:rPr>
              <a:t> Chamberlain, Ira: </a:t>
            </a:r>
            <a:r>
              <a:rPr lang="en-US" sz="2400" dirty="0">
                <a:solidFill>
                  <a:schemeClr val="bg1"/>
                </a:solidFill>
              </a:rPr>
              <a:t>Hilton Head</a:t>
            </a:r>
            <a:r>
              <a:rPr lang="en-US" sz="2400" dirty="0" smtClean="0">
                <a:solidFill>
                  <a:schemeClr val="bg1"/>
                </a:solidFill>
              </a:rPr>
              <a:t> </a:t>
            </a:r>
            <a:r>
              <a:rPr lang="en-US" sz="2400" dirty="0">
                <a:solidFill>
                  <a:schemeClr val="bg1"/>
                </a:solidFill>
              </a:rPr>
              <a:t>Cooper, Abraham</a:t>
            </a:r>
            <a:r>
              <a:rPr lang="en-US" sz="2400" dirty="0" smtClean="0">
                <a:solidFill>
                  <a:schemeClr val="bg1"/>
                </a:solidFill>
              </a:rPr>
              <a:t> :Gettysburg </a:t>
            </a:r>
            <a:r>
              <a:rPr lang="en-US" sz="2400" dirty="0" err="1">
                <a:solidFill>
                  <a:schemeClr val="bg1"/>
                </a:solidFill>
              </a:rPr>
              <a:t>Crowningshield</a:t>
            </a:r>
            <a:r>
              <a:rPr lang="en-US" sz="2400" dirty="0">
                <a:solidFill>
                  <a:schemeClr val="bg1"/>
                </a:solidFill>
              </a:rPr>
              <a:t>, Arnold</a:t>
            </a:r>
            <a:r>
              <a:rPr lang="en-US" sz="2400" dirty="0" smtClean="0">
                <a:solidFill>
                  <a:schemeClr val="bg1"/>
                </a:solidFill>
              </a:rPr>
              <a:t> :Disease </a:t>
            </a:r>
            <a:r>
              <a:rPr lang="en-US" sz="2400" dirty="0" err="1">
                <a:solidFill>
                  <a:schemeClr val="bg1"/>
                </a:solidFill>
              </a:rPr>
              <a:t>Crowningshield</a:t>
            </a:r>
            <a:r>
              <a:rPr lang="en-US" sz="2400" dirty="0">
                <a:solidFill>
                  <a:schemeClr val="bg1"/>
                </a:solidFill>
              </a:rPr>
              <a:t>, </a:t>
            </a:r>
            <a:r>
              <a:rPr lang="en-US" sz="2400" dirty="0" smtClean="0">
                <a:solidFill>
                  <a:schemeClr val="bg1"/>
                </a:solidFill>
              </a:rPr>
              <a:t>Daniel: Salisbury</a:t>
            </a:r>
          </a:p>
          <a:p>
            <a:r>
              <a:rPr lang="en-US" sz="2400" dirty="0" smtClean="0">
                <a:solidFill>
                  <a:schemeClr val="bg1"/>
                </a:solidFill>
              </a:rPr>
              <a:t>Doolittle</a:t>
            </a:r>
            <a:r>
              <a:rPr lang="en-US" sz="2400" dirty="0">
                <a:solidFill>
                  <a:schemeClr val="bg1"/>
                </a:solidFill>
              </a:rPr>
              <a:t>, </a:t>
            </a:r>
            <a:r>
              <a:rPr lang="en-US" sz="2400" dirty="0" smtClean="0">
                <a:solidFill>
                  <a:schemeClr val="bg1"/>
                </a:solidFill>
              </a:rPr>
              <a:t>Charles: </a:t>
            </a:r>
            <a:r>
              <a:rPr lang="en-US" sz="2400" dirty="0">
                <a:solidFill>
                  <a:schemeClr val="bg1"/>
                </a:solidFill>
              </a:rPr>
              <a:t>Charlestown, VA</a:t>
            </a:r>
            <a:r>
              <a:rPr lang="en-US" sz="2400" dirty="0" smtClean="0">
                <a:solidFill>
                  <a:schemeClr val="bg1"/>
                </a:solidFill>
              </a:rPr>
              <a:t> </a:t>
            </a:r>
            <a:r>
              <a:rPr lang="en-US" sz="2400" dirty="0">
                <a:solidFill>
                  <a:schemeClr val="bg1"/>
                </a:solidFill>
              </a:rPr>
              <a:t>Herrick, </a:t>
            </a:r>
            <a:r>
              <a:rPr lang="en-US" sz="2400" dirty="0" smtClean="0">
                <a:solidFill>
                  <a:schemeClr val="bg1"/>
                </a:solidFill>
              </a:rPr>
              <a:t>James: </a:t>
            </a:r>
            <a:r>
              <a:rPr lang="en-US" sz="2400" dirty="0">
                <a:solidFill>
                  <a:schemeClr val="bg1"/>
                </a:solidFill>
              </a:rPr>
              <a:t>?</a:t>
            </a:r>
            <a:r>
              <a:rPr lang="en-US" sz="2400" dirty="0" smtClean="0">
                <a:solidFill>
                  <a:schemeClr val="bg1"/>
                </a:solidFill>
              </a:rPr>
              <a:t> </a:t>
            </a:r>
          </a:p>
          <a:p>
            <a:r>
              <a:rPr lang="en-US" sz="2400" dirty="0" smtClean="0">
                <a:solidFill>
                  <a:schemeClr val="bg1"/>
                </a:solidFill>
              </a:rPr>
              <a:t>Hill</a:t>
            </a:r>
            <a:r>
              <a:rPr lang="en-US" sz="2400" dirty="0">
                <a:solidFill>
                  <a:schemeClr val="bg1"/>
                </a:solidFill>
              </a:rPr>
              <a:t>, </a:t>
            </a:r>
            <a:r>
              <a:rPr lang="en-US" sz="2400" dirty="0" smtClean="0">
                <a:solidFill>
                  <a:schemeClr val="bg1"/>
                </a:solidFill>
              </a:rPr>
              <a:t>Elisha: </a:t>
            </a:r>
            <a:r>
              <a:rPr lang="en-US" sz="2400" dirty="0">
                <a:solidFill>
                  <a:schemeClr val="bg1"/>
                </a:solidFill>
              </a:rPr>
              <a:t>Wounds</a:t>
            </a:r>
            <a:r>
              <a:rPr lang="en-US" sz="2400" dirty="0" smtClean="0">
                <a:solidFill>
                  <a:schemeClr val="bg1"/>
                </a:solidFill>
              </a:rPr>
              <a:t> </a:t>
            </a:r>
          </a:p>
          <a:p>
            <a:r>
              <a:rPr lang="en-US" sz="2400" dirty="0" smtClean="0">
                <a:solidFill>
                  <a:schemeClr val="bg1"/>
                </a:solidFill>
              </a:rPr>
              <a:t>Howard</a:t>
            </a:r>
            <a:r>
              <a:rPr lang="en-US" sz="2400" dirty="0">
                <a:solidFill>
                  <a:schemeClr val="bg1"/>
                </a:solidFill>
              </a:rPr>
              <a:t>, </a:t>
            </a:r>
            <a:r>
              <a:rPr lang="en-US" sz="2400" dirty="0" smtClean="0">
                <a:solidFill>
                  <a:schemeClr val="bg1"/>
                </a:solidFill>
              </a:rPr>
              <a:t>James: </a:t>
            </a:r>
            <a:r>
              <a:rPr lang="en-US" sz="2400" dirty="0">
                <a:solidFill>
                  <a:schemeClr val="bg1"/>
                </a:solidFill>
              </a:rPr>
              <a:t>Port Hudson</a:t>
            </a:r>
            <a:r>
              <a:rPr lang="en-US" sz="2400" dirty="0" smtClean="0">
                <a:solidFill>
                  <a:schemeClr val="bg1"/>
                </a:solidFill>
              </a:rPr>
              <a:t> </a:t>
            </a:r>
            <a:r>
              <a:rPr lang="en-US" sz="2400" dirty="0">
                <a:solidFill>
                  <a:schemeClr val="bg1"/>
                </a:solidFill>
              </a:rPr>
              <a:t>Peeler, </a:t>
            </a:r>
            <a:r>
              <a:rPr lang="en-US" sz="2400" dirty="0" smtClean="0">
                <a:solidFill>
                  <a:schemeClr val="bg1"/>
                </a:solidFill>
              </a:rPr>
              <a:t>Charles: </a:t>
            </a:r>
            <a:r>
              <a:rPr lang="en-US" sz="2400" dirty="0">
                <a:solidFill>
                  <a:schemeClr val="bg1"/>
                </a:solidFill>
              </a:rPr>
              <a:t>Cedar Creek</a:t>
            </a:r>
            <a:r>
              <a:rPr lang="en-US" sz="2400" dirty="0" smtClean="0">
                <a:solidFill>
                  <a:schemeClr val="bg1"/>
                </a:solidFill>
              </a:rPr>
              <a:t> </a:t>
            </a:r>
          </a:p>
          <a:p>
            <a:r>
              <a:rPr lang="en-US" sz="2400" dirty="0" err="1" smtClean="0">
                <a:solidFill>
                  <a:schemeClr val="bg1"/>
                </a:solidFill>
              </a:rPr>
              <a:t>Polley</a:t>
            </a:r>
            <a:r>
              <a:rPr lang="en-US" sz="2400" dirty="0">
                <a:solidFill>
                  <a:schemeClr val="bg1"/>
                </a:solidFill>
              </a:rPr>
              <a:t>, </a:t>
            </a:r>
            <a:r>
              <a:rPr lang="en-US" sz="2400" dirty="0" smtClean="0">
                <a:solidFill>
                  <a:schemeClr val="bg1"/>
                </a:solidFill>
              </a:rPr>
              <a:t>Gilbert: Disease</a:t>
            </a:r>
          </a:p>
          <a:p>
            <a:r>
              <a:rPr lang="en-US" sz="2400" dirty="0" smtClean="0">
                <a:solidFill>
                  <a:schemeClr val="bg1"/>
                </a:solidFill>
              </a:rPr>
              <a:t> </a:t>
            </a:r>
          </a:p>
        </p:txBody>
      </p:sp>
      <p:sp>
        <p:nvSpPr>
          <p:cNvPr id="4" name="TextBox 3"/>
          <p:cNvSpPr txBox="1"/>
          <p:nvPr/>
        </p:nvSpPr>
        <p:spPr>
          <a:xfrm>
            <a:off x="4876800" y="1295400"/>
            <a:ext cx="4267200" cy="2308324"/>
          </a:xfrm>
          <a:prstGeom prst="rect">
            <a:avLst/>
          </a:prstGeom>
          <a:noFill/>
        </p:spPr>
        <p:txBody>
          <a:bodyPr wrap="square" rtlCol="0">
            <a:spAutoFit/>
          </a:bodyPr>
          <a:lstStyle/>
          <a:p>
            <a:r>
              <a:rPr lang="en-US" sz="2400" dirty="0" smtClean="0">
                <a:solidFill>
                  <a:schemeClr val="bg1"/>
                </a:solidFill>
              </a:rPr>
              <a:t>Russell, Haskell: Disease </a:t>
            </a:r>
          </a:p>
          <a:p>
            <a:r>
              <a:rPr lang="en-US" sz="2400" dirty="0" smtClean="0">
                <a:solidFill>
                  <a:schemeClr val="bg1"/>
                </a:solidFill>
              </a:rPr>
              <a:t>Smith, Thomas: Wounds Thomas, Frederick: Winchester Webber, Jacob: Disease </a:t>
            </a:r>
          </a:p>
          <a:p>
            <a:r>
              <a:rPr lang="en-US" sz="2400" dirty="0" smtClean="0">
                <a:solidFill>
                  <a:schemeClr val="bg1"/>
                </a:solidFill>
              </a:rPr>
              <a:t>Welch, William: Gettysburg Wyman, Nathaniel: Winchester</a:t>
            </a:r>
          </a:p>
        </p:txBody>
      </p:sp>
    </p:spTree>
  </p:cSld>
  <p:clrMapOvr>
    <a:masterClrMapping/>
  </p:clrMapOvr>
  <p:transition advTm="15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normAutofit/>
          </a:bodyPr>
          <a:lstStyle/>
          <a:p>
            <a:pPr algn="l"/>
            <a:r>
              <a:rPr lang="en-US" sz="6000" dirty="0" smtClean="0">
                <a:solidFill>
                  <a:schemeClr val="bg1"/>
                </a:solidFill>
                <a:latin typeface="Edwardian Script ITC" pitchFamily="66" charset="0"/>
              </a:rPr>
              <a:t>Jaffrey</a:t>
            </a:r>
            <a:endParaRPr lang="en-US" sz="6000" dirty="0">
              <a:solidFill>
                <a:schemeClr val="bg1"/>
              </a:solidFill>
              <a:latin typeface="Edwardian Script ITC" pitchFamily="66" charset="0"/>
            </a:endParaRPr>
          </a:p>
        </p:txBody>
      </p:sp>
      <p:sp>
        <p:nvSpPr>
          <p:cNvPr id="5" name="TextBox 4"/>
          <p:cNvSpPr txBox="1"/>
          <p:nvPr/>
        </p:nvSpPr>
        <p:spPr>
          <a:xfrm>
            <a:off x="0" y="1219200"/>
            <a:ext cx="4648200" cy="5632311"/>
          </a:xfrm>
          <a:prstGeom prst="rect">
            <a:avLst/>
          </a:prstGeom>
          <a:noFill/>
        </p:spPr>
        <p:txBody>
          <a:bodyPr wrap="square" rtlCol="0">
            <a:spAutoFit/>
          </a:bodyPr>
          <a:lstStyle/>
          <a:p>
            <a:r>
              <a:rPr lang="en-US" sz="2400" dirty="0">
                <a:solidFill>
                  <a:schemeClr val="bg1"/>
                </a:solidFill>
              </a:rPr>
              <a:t>Bailey, </a:t>
            </a:r>
            <a:r>
              <a:rPr lang="en-US" sz="2400" dirty="0" err="1" smtClean="0">
                <a:solidFill>
                  <a:schemeClr val="bg1"/>
                </a:solidFill>
              </a:rPr>
              <a:t>Almon</a:t>
            </a:r>
            <a:r>
              <a:rPr lang="en-US" sz="2400" dirty="0" smtClean="0">
                <a:solidFill>
                  <a:schemeClr val="bg1"/>
                </a:solidFill>
              </a:rPr>
              <a:t>: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Bailey</a:t>
            </a:r>
            <a:r>
              <a:rPr lang="en-US" sz="2400" dirty="0">
                <a:solidFill>
                  <a:schemeClr val="bg1"/>
                </a:solidFill>
              </a:rPr>
              <a:t>, </a:t>
            </a:r>
            <a:r>
              <a:rPr lang="en-US" sz="2400" dirty="0" smtClean="0">
                <a:solidFill>
                  <a:schemeClr val="bg1"/>
                </a:solidFill>
              </a:rPr>
              <a:t>Harvey: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Bennett</a:t>
            </a:r>
            <a:r>
              <a:rPr lang="en-US" sz="2400" dirty="0">
                <a:solidFill>
                  <a:schemeClr val="bg1"/>
                </a:solidFill>
              </a:rPr>
              <a:t>, </a:t>
            </a:r>
            <a:r>
              <a:rPr lang="en-US" sz="2400" dirty="0" smtClean="0">
                <a:solidFill>
                  <a:schemeClr val="bg1"/>
                </a:solidFill>
              </a:rPr>
              <a:t>Hiram: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Caldwell</a:t>
            </a:r>
            <a:r>
              <a:rPr lang="en-US" sz="2400" dirty="0">
                <a:solidFill>
                  <a:schemeClr val="bg1"/>
                </a:solidFill>
              </a:rPr>
              <a:t>, </a:t>
            </a:r>
            <a:r>
              <a:rPr lang="en-US" sz="2400" dirty="0" smtClean="0">
                <a:solidFill>
                  <a:schemeClr val="bg1"/>
                </a:solidFill>
              </a:rPr>
              <a:t>John: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Capron</a:t>
            </a:r>
            <a:r>
              <a:rPr lang="en-US" sz="2400" dirty="0">
                <a:solidFill>
                  <a:schemeClr val="bg1"/>
                </a:solidFill>
              </a:rPr>
              <a:t>, </a:t>
            </a:r>
            <a:r>
              <a:rPr lang="en-US" sz="2400" dirty="0" smtClean="0">
                <a:solidFill>
                  <a:schemeClr val="bg1"/>
                </a:solidFill>
              </a:rPr>
              <a:t>John: unknown </a:t>
            </a:r>
          </a:p>
          <a:p>
            <a:r>
              <a:rPr lang="en-US" sz="2400" dirty="0" smtClean="0">
                <a:solidFill>
                  <a:schemeClr val="bg1"/>
                </a:solidFill>
              </a:rPr>
              <a:t>Carter</a:t>
            </a:r>
            <a:r>
              <a:rPr lang="en-US" sz="2400" dirty="0">
                <a:solidFill>
                  <a:schemeClr val="bg1"/>
                </a:solidFill>
              </a:rPr>
              <a:t>, Charles</a:t>
            </a:r>
            <a:r>
              <a:rPr lang="en-US" sz="2400" dirty="0" smtClean="0">
                <a:solidFill>
                  <a:schemeClr val="bg1"/>
                </a:solidFill>
              </a:rPr>
              <a:t> : Cedar </a:t>
            </a:r>
            <a:r>
              <a:rPr lang="en-US" sz="2400" dirty="0">
                <a:solidFill>
                  <a:schemeClr val="bg1"/>
                </a:solidFill>
              </a:rPr>
              <a:t>Creek</a:t>
            </a:r>
            <a:r>
              <a:rPr lang="en-US" sz="2400" dirty="0" smtClean="0">
                <a:solidFill>
                  <a:schemeClr val="bg1"/>
                </a:solidFill>
              </a:rPr>
              <a:t> </a:t>
            </a:r>
          </a:p>
          <a:p>
            <a:r>
              <a:rPr lang="en-US" sz="2400" dirty="0" smtClean="0">
                <a:solidFill>
                  <a:schemeClr val="bg1"/>
                </a:solidFill>
              </a:rPr>
              <a:t>Carter</a:t>
            </a:r>
            <a:r>
              <a:rPr lang="en-US" sz="2400" dirty="0">
                <a:solidFill>
                  <a:schemeClr val="bg1"/>
                </a:solidFill>
              </a:rPr>
              <a:t>, </a:t>
            </a:r>
            <a:r>
              <a:rPr lang="en-US" sz="2400" dirty="0" smtClean="0">
                <a:solidFill>
                  <a:schemeClr val="bg1"/>
                </a:solidFill>
              </a:rPr>
              <a:t>Oscar: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Colburn</a:t>
            </a:r>
            <a:r>
              <a:rPr lang="en-US" sz="2400" dirty="0">
                <a:solidFill>
                  <a:schemeClr val="bg1"/>
                </a:solidFill>
              </a:rPr>
              <a:t>, Daniel</a:t>
            </a:r>
            <a:r>
              <a:rPr lang="en-US" sz="2400" dirty="0" smtClean="0">
                <a:solidFill>
                  <a:schemeClr val="bg1"/>
                </a:solidFill>
              </a:rPr>
              <a:t> :Disease </a:t>
            </a:r>
          </a:p>
          <a:p>
            <a:r>
              <a:rPr lang="en-US" sz="2400" dirty="0" smtClean="0">
                <a:solidFill>
                  <a:schemeClr val="bg1"/>
                </a:solidFill>
              </a:rPr>
              <a:t>Cummings</a:t>
            </a:r>
            <a:r>
              <a:rPr lang="en-US" sz="2400" dirty="0">
                <a:solidFill>
                  <a:schemeClr val="bg1"/>
                </a:solidFill>
              </a:rPr>
              <a:t>, </a:t>
            </a:r>
            <a:r>
              <a:rPr lang="en-US" sz="2400" dirty="0" smtClean="0">
                <a:solidFill>
                  <a:schemeClr val="bg1"/>
                </a:solidFill>
              </a:rPr>
              <a:t>John: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Darling</a:t>
            </a:r>
            <a:r>
              <a:rPr lang="en-US" sz="2400" dirty="0">
                <a:solidFill>
                  <a:schemeClr val="bg1"/>
                </a:solidFill>
              </a:rPr>
              <a:t>, </a:t>
            </a:r>
            <a:r>
              <a:rPr lang="en-US" sz="2400" dirty="0" smtClean="0">
                <a:solidFill>
                  <a:schemeClr val="bg1"/>
                </a:solidFill>
              </a:rPr>
              <a:t>John: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Emery</a:t>
            </a:r>
            <a:r>
              <a:rPr lang="en-US" sz="2400" dirty="0">
                <a:solidFill>
                  <a:schemeClr val="bg1"/>
                </a:solidFill>
              </a:rPr>
              <a:t>, </a:t>
            </a:r>
            <a:r>
              <a:rPr lang="en-US" sz="2400" dirty="0" smtClean="0">
                <a:solidFill>
                  <a:schemeClr val="bg1"/>
                </a:solidFill>
              </a:rPr>
              <a:t>Charles: </a:t>
            </a:r>
            <a:r>
              <a:rPr lang="en-US" sz="2400" dirty="0">
                <a:solidFill>
                  <a:schemeClr val="bg1"/>
                </a:solidFill>
              </a:rPr>
              <a:t>Disease</a:t>
            </a:r>
            <a:r>
              <a:rPr lang="en-US" sz="2400" dirty="0" smtClean="0">
                <a:solidFill>
                  <a:schemeClr val="bg1"/>
                </a:solidFill>
              </a:rPr>
              <a:t> </a:t>
            </a:r>
          </a:p>
          <a:p>
            <a:r>
              <a:rPr lang="en-US" sz="2400" dirty="0" err="1" smtClean="0">
                <a:solidFill>
                  <a:schemeClr val="bg1"/>
                </a:solidFill>
              </a:rPr>
              <a:t>Fassett</a:t>
            </a:r>
            <a:r>
              <a:rPr lang="en-US" sz="2400" dirty="0">
                <a:solidFill>
                  <a:schemeClr val="bg1"/>
                </a:solidFill>
              </a:rPr>
              <a:t>, </a:t>
            </a:r>
            <a:r>
              <a:rPr lang="en-US" sz="2400" dirty="0" smtClean="0">
                <a:solidFill>
                  <a:schemeClr val="bg1"/>
                </a:solidFill>
              </a:rPr>
              <a:t>Luther: </a:t>
            </a:r>
            <a:r>
              <a:rPr lang="en-US" sz="2400" dirty="0">
                <a:solidFill>
                  <a:schemeClr val="bg1"/>
                </a:solidFill>
              </a:rPr>
              <a:t>Disease</a:t>
            </a:r>
            <a:r>
              <a:rPr lang="en-US" sz="2400" dirty="0" smtClean="0">
                <a:solidFill>
                  <a:schemeClr val="bg1"/>
                </a:solidFill>
              </a:rPr>
              <a:t> </a:t>
            </a:r>
          </a:p>
          <a:p>
            <a:r>
              <a:rPr lang="en-US" sz="2400" dirty="0" smtClean="0">
                <a:solidFill>
                  <a:schemeClr val="bg1"/>
                </a:solidFill>
              </a:rPr>
              <a:t>Graves</a:t>
            </a:r>
            <a:r>
              <a:rPr lang="en-US" sz="2400" dirty="0">
                <a:solidFill>
                  <a:schemeClr val="bg1"/>
                </a:solidFill>
              </a:rPr>
              <a:t>,  </a:t>
            </a:r>
            <a:r>
              <a:rPr lang="en-US" sz="2400" dirty="0" smtClean="0">
                <a:solidFill>
                  <a:schemeClr val="bg1"/>
                </a:solidFill>
              </a:rPr>
              <a:t>Ezra: </a:t>
            </a:r>
            <a:r>
              <a:rPr lang="en-US" sz="2400" dirty="0">
                <a:solidFill>
                  <a:schemeClr val="bg1"/>
                </a:solidFill>
              </a:rPr>
              <a:t>Antietam</a:t>
            </a:r>
            <a:r>
              <a:rPr lang="en-US" sz="2400" dirty="0" smtClean="0">
                <a:solidFill>
                  <a:schemeClr val="bg1"/>
                </a:solidFill>
              </a:rPr>
              <a:t> </a:t>
            </a:r>
          </a:p>
          <a:p>
            <a:r>
              <a:rPr lang="en-US" sz="2400" dirty="0" smtClean="0">
                <a:solidFill>
                  <a:schemeClr val="bg1"/>
                </a:solidFill>
              </a:rPr>
              <a:t>Lacy</a:t>
            </a:r>
            <a:r>
              <a:rPr lang="en-US" sz="2400" dirty="0">
                <a:solidFill>
                  <a:schemeClr val="bg1"/>
                </a:solidFill>
              </a:rPr>
              <a:t>, </a:t>
            </a:r>
            <a:r>
              <a:rPr lang="en-US" sz="2400" dirty="0" smtClean="0">
                <a:solidFill>
                  <a:schemeClr val="bg1"/>
                </a:solidFill>
              </a:rPr>
              <a:t>Joseph: </a:t>
            </a:r>
            <a:r>
              <a:rPr lang="en-US" sz="2400" dirty="0">
                <a:solidFill>
                  <a:schemeClr val="bg1"/>
                </a:solidFill>
              </a:rPr>
              <a:t>Wounds</a:t>
            </a:r>
            <a:r>
              <a:rPr lang="en-US" sz="2400" dirty="0" smtClean="0">
                <a:solidFill>
                  <a:schemeClr val="bg1"/>
                </a:solidFill>
              </a:rPr>
              <a:t> </a:t>
            </a:r>
          </a:p>
          <a:p>
            <a:r>
              <a:rPr lang="en-US" sz="2400" dirty="0" smtClean="0">
                <a:solidFill>
                  <a:schemeClr val="bg1"/>
                </a:solidFill>
              </a:rPr>
              <a:t>Newell</a:t>
            </a:r>
            <a:r>
              <a:rPr lang="en-US" sz="2400" dirty="0">
                <a:solidFill>
                  <a:schemeClr val="bg1"/>
                </a:solidFill>
              </a:rPr>
              <a:t>, </a:t>
            </a:r>
            <a:r>
              <a:rPr lang="en-US" sz="2400" dirty="0" err="1" smtClean="0">
                <a:solidFill>
                  <a:schemeClr val="bg1"/>
                </a:solidFill>
              </a:rPr>
              <a:t>Jacon</a:t>
            </a:r>
            <a:r>
              <a:rPr lang="en-US" sz="2400" dirty="0" smtClean="0">
                <a:solidFill>
                  <a:schemeClr val="bg1"/>
                </a:solidFill>
              </a:rPr>
              <a:t>: Disease</a:t>
            </a:r>
          </a:p>
        </p:txBody>
      </p:sp>
      <p:sp>
        <p:nvSpPr>
          <p:cNvPr id="4" name="TextBox 3"/>
          <p:cNvSpPr txBox="1"/>
          <p:nvPr/>
        </p:nvSpPr>
        <p:spPr>
          <a:xfrm>
            <a:off x="4876800" y="1295400"/>
            <a:ext cx="4267200" cy="3416320"/>
          </a:xfrm>
          <a:prstGeom prst="rect">
            <a:avLst/>
          </a:prstGeom>
          <a:noFill/>
        </p:spPr>
        <p:txBody>
          <a:bodyPr wrap="square" rtlCol="0">
            <a:spAutoFit/>
          </a:bodyPr>
          <a:lstStyle/>
          <a:p>
            <a:r>
              <a:rPr lang="en-US" sz="2400" dirty="0" smtClean="0">
                <a:solidFill>
                  <a:schemeClr val="bg1"/>
                </a:solidFill>
              </a:rPr>
              <a:t>Rand, Leonard: Disease </a:t>
            </a:r>
          </a:p>
          <a:p>
            <a:r>
              <a:rPr lang="en-US" sz="2400" dirty="0" smtClean="0">
                <a:solidFill>
                  <a:schemeClr val="bg1"/>
                </a:solidFill>
              </a:rPr>
              <a:t>Ritchie, Edmund: Disease </a:t>
            </a:r>
          </a:p>
          <a:p>
            <a:r>
              <a:rPr lang="en-US" sz="2400" dirty="0" smtClean="0">
                <a:solidFill>
                  <a:schemeClr val="bg1"/>
                </a:solidFill>
              </a:rPr>
              <a:t>Rolf, John: unknown</a:t>
            </a:r>
          </a:p>
          <a:p>
            <a:r>
              <a:rPr lang="en-US" sz="2400" dirty="0" err="1" smtClean="0">
                <a:solidFill>
                  <a:schemeClr val="bg1"/>
                </a:solidFill>
              </a:rPr>
              <a:t>Sawtell</a:t>
            </a:r>
            <a:r>
              <a:rPr lang="en-US" sz="2400" dirty="0" smtClean="0">
                <a:solidFill>
                  <a:schemeClr val="bg1"/>
                </a:solidFill>
              </a:rPr>
              <a:t>, Jonas: Disease </a:t>
            </a:r>
          </a:p>
          <a:p>
            <a:r>
              <a:rPr lang="en-US" sz="2400" dirty="0" smtClean="0">
                <a:solidFill>
                  <a:schemeClr val="bg1"/>
                </a:solidFill>
              </a:rPr>
              <a:t>Stratton, Julius: Disease </a:t>
            </a:r>
          </a:p>
          <a:p>
            <a:r>
              <a:rPr lang="en-US" sz="2400" dirty="0" err="1" smtClean="0">
                <a:solidFill>
                  <a:schemeClr val="bg1"/>
                </a:solidFill>
              </a:rPr>
              <a:t>Tehen</a:t>
            </a:r>
            <a:r>
              <a:rPr lang="en-US" sz="2400" dirty="0" smtClean="0">
                <a:solidFill>
                  <a:schemeClr val="bg1"/>
                </a:solidFill>
              </a:rPr>
              <a:t>, Morris: Hanged  by South</a:t>
            </a:r>
          </a:p>
          <a:p>
            <a:r>
              <a:rPr lang="en-US" sz="2400" dirty="0" smtClean="0">
                <a:solidFill>
                  <a:schemeClr val="bg1"/>
                </a:solidFill>
              </a:rPr>
              <a:t>Waters, </a:t>
            </a:r>
            <a:r>
              <a:rPr lang="en-US" sz="2400" dirty="0" err="1" smtClean="0">
                <a:solidFill>
                  <a:schemeClr val="bg1"/>
                </a:solidFill>
              </a:rPr>
              <a:t>Sylvanus</a:t>
            </a:r>
            <a:r>
              <a:rPr lang="en-US" sz="2400" dirty="0" smtClean="0">
                <a:solidFill>
                  <a:schemeClr val="bg1"/>
                </a:solidFill>
              </a:rPr>
              <a:t> : Antietam </a:t>
            </a:r>
            <a:r>
              <a:rPr lang="en-US" sz="2400" dirty="0" err="1" smtClean="0">
                <a:solidFill>
                  <a:schemeClr val="bg1"/>
                </a:solidFill>
              </a:rPr>
              <a:t>Wetherbee</a:t>
            </a:r>
            <a:r>
              <a:rPr lang="en-US" sz="2400" dirty="0" smtClean="0">
                <a:solidFill>
                  <a:schemeClr val="bg1"/>
                </a:solidFill>
              </a:rPr>
              <a:t>, Frank: Antietam Wheeler, Edwin: unknown</a:t>
            </a:r>
          </a:p>
        </p:txBody>
      </p:sp>
    </p:spTree>
  </p:cSld>
  <p:clrMapOvr>
    <a:masterClrMapping/>
  </p:clrMapOvr>
  <p:transition advTm="1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4305</TotalTime>
  <Words>4508</Words>
  <Application>Microsoft Office PowerPoint</Application>
  <PresentationFormat>On-screen Show (4:3)</PresentationFormat>
  <Paragraphs>585</Paragraphs>
  <Slides>117</Slides>
  <Notes>2</Notes>
  <HiddenSlides>16</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117</vt:i4>
      </vt:variant>
    </vt:vector>
  </HeadingPairs>
  <TitlesOfParts>
    <vt:vector size="134" baseType="lpstr">
      <vt:lpstr>Algerian</vt:lpstr>
      <vt:lpstr>Arial</vt:lpstr>
      <vt:lpstr>Arial Black</vt:lpstr>
      <vt:lpstr>Arial Narrow</vt:lpstr>
      <vt:lpstr>Baskerville Old Face</vt:lpstr>
      <vt:lpstr>Bell MT</vt:lpstr>
      <vt:lpstr>Bodoni MT Black</vt:lpstr>
      <vt:lpstr>Book Antiqua</vt:lpstr>
      <vt:lpstr>Calibri</vt:lpstr>
      <vt:lpstr>Edwardian Script ITC</vt:lpstr>
      <vt:lpstr>Garamond</vt:lpstr>
      <vt:lpstr>Monotype Corsiva</vt:lpstr>
      <vt:lpstr>Playbill</vt:lpstr>
      <vt:lpstr>Stencil</vt:lpstr>
      <vt:lpstr>Times New Roman</vt:lpstr>
      <vt:lpstr>Wide Latin</vt:lpstr>
      <vt:lpstr>Office Theme</vt:lpstr>
      <vt:lpstr>PowerPoint Presentation</vt:lpstr>
      <vt:lpstr>PowerPoint Presentation</vt:lpstr>
      <vt:lpstr>PowerPoint Presentation</vt:lpstr>
      <vt:lpstr>PowerPoint Presentation</vt:lpstr>
      <vt:lpstr>New States</vt:lpstr>
      <vt:lpstr>The Civil War</vt:lpstr>
      <vt:lpstr>Who is who?</vt:lpstr>
      <vt:lpstr>PowerPoint Presentation</vt:lpstr>
      <vt:lpstr>Advantages &amp; Disadvantages</vt:lpstr>
      <vt:lpstr>About that Confederate Flag…</vt:lpstr>
      <vt:lpstr>1861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1861</vt:lpstr>
      <vt:lpstr>PowerPoint Presentation</vt:lpstr>
      <vt:lpstr>1861 </vt:lpstr>
      <vt:lpstr>The Trent Affair</vt:lpstr>
      <vt:lpstr>Laird Rams</vt:lpstr>
      <vt:lpstr>CSS Alabama</vt:lpstr>
      <vt:lpstr>PowerPoint Presentation</vt:lpstr>
      <vt:lpstr>Lincoln’s Legal Issues</vt:lpstr>
      <vt:lpstr>1862 </vt:lpstr>
      <vt:lpstr>1862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1863 </vt:lpstr>
      <vt:lpstr>PowerPoint Presentation</vt:lpstr>
      <vt:lpstr>Financing the War</vt:lpstr>
      <vt:lpstr>We need more soldiers! (They keep dying off…)</vt:lpstr>
      <vt:lpstr>US Colored Troops</vt:lpstr>
      <vt:lpstr>PowerPoint Presentation</vt:lpstr>
      <vt:lpstr>PowerPoint Presentation</vt:lpstr>
      <vt:lpstr>1863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1863 </vt:lpstr>
      <vt:lpstr>PowerPoint Presentation</vt:lpstr>
      <vt:lpstr>PowerPoint Presentation</vt:lpstr>
      <vt:lpstr>PowerPoint Presentation</vt:lpstr>
      <vt:lpstr>PowerPoint Presentation</vt:lpstr>
      <vt:lpstr>PowerPoint Presentation</vt:lpstr>
      <vt:lpstr>PowerPoint Presentation</vt:lpstr>
      <vt:lpstr>1864 </vt:lpstr>
      <vt:lpstr>PowerPoint Presentation</vt:lpstr>
      <vt:lpstr>PowerPoint Presentation</vt:lpstr>
      <vt:lpstr>1864 </vt:lpstr>
      <vt:lpstr>    1864 </vt:lpstr>
      <vt:lpstr>PowerPoint Presentation</vt:lpstr>
      <vt:lpstr>PowerPoint Presentation</vt:lpstr>
      <vt:lpstr>PowerPoint Presentation</vt:lpstr>
      <vt:lpstr>PowerPoint Presentation</vt:lpstr>
      <vt:lpstr>PowerPoint Presentation</vt:lpstr>
      <vt:lpstr>PowerPoint Presentation</vt:lpstr>
      <vt:lpstr>1865 </vt:lpstr>
      <vt:lpstr>PowerPoint Presentation</vt:lpstr>
      <vt:lpstr>PowerPoint Presentation</vt:lpstr>
      <vt:lpstr>PowerPoint Presentation</vt:lpstr>
      <vt:lpstr>PowerPoint Presentation</vt:lpstr>
      <vt:lpstr>PowerPoint Presentation</vt:lpstr>
      <vt:lpstr>PowerPoint Presentation</vt:lpstr>
      <vt:lpstr>1865 </vt:lpstr>
      <vt:lpstr>1865 </vt:lpstr>
      <vt:lpstr>1865 </vt:lpstr>
      <vt:lpstr>1865 </vt:lpstr>
      <vt:lpstr>1865 </vt:lpstr>
      <vt:lpstr>PowerPoint Presentation</vt:lpstr>
      <vt:lpstr>PowerPoint Presentation</vt:lpstr>
      <vt:lpstr>PowerPoint Presentation</vt:lpstr>
      <vt:lpstr>PowerPoint Presentation</vt:lpstr>
      <vt:lpstr>PowerPoint Presentation</vt:lpstr>
      <vt:lpstr>Alstead</vt:lpstr>
      <vt:lpstr>Chesterfield</vt:lpstr>
      <vt:lpstr>Dublin</vt:lpstr>
      <vt:lpstr>Fitzwilliam</vt:lpstr>
      <vt:lpstr>Gilsum</vt:lpstr>
      <vt:lpstr>Hinsdale</vt:lpstr>
      <vt:lpstr>Jaffrey</vt:lpstr>
      <vt:lpstr>Keene</vt:lpstr>
      <vt:lpstr>Keene, continued</vt:lpstr>
      <vt:lpstr>Marlborough</vt:lpstr>
      <vt:lpstr>Marlow</vt:lpstr>
      <vt:lpstr>Nelson</vt:lpstr>
      <vt:lpstr>Richmond</vt:lpstr>
      <vt:lpstr>Rindge</vt:lpstr>
      <vt:lpstr>Roxbury</vt:lpstr>
      <vt:lpstr>Stoddard</vt:lpstr>
      <vt:lpstr>Sullivan</vt:lpstr>
      <vt:lpstr>Surry</vt:lpstr>
      <vt:lpstr>Swanzey</vt:lpstr>
      <vt:lpstr>Swanzey, continued</vt:lpstr>
      <vt:lpstr>Troy</vt:lpstr>
      <vt:lpstr>Walpole</vt:lpstr>
      <vt:lpstr>Westmoreland</vt:lpstr>
      <vt:lpstr>Winchester</vt:lpstr>
      <vt:lpstr>PowerPoint Presentation</vt:lpstr>
    </vt:vector>
  </TitlesOfParts>
  <Company>Monadnock Regional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War</dc:title>
  <dc:creator>Peter Lambert</dc:creator>
  <cp:lastModifiedBy>Peter Lambert</cp:lastModifiedBy>
  <cp:revision>164</cp:revision>
  <dcterms:created xsi:type="dcterms:W3CDTF">2010-06-01T18:54:41Z</dcterms:created>
  <dcterms:modified xsi:type="dcterms:W3CDTF">2021-11-02T12:46:15Z</dcterms:modified>
</cp:coreProperties>
</file>